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y="5143500" cx="9144000"/>
  <p:notesSz cx="6858000" cy="9144000"/>
  <p:embeddedFontLst>
    <p:embeddedFont>
      <p:font typeface="Roboto"/>
      <p:regular r:id="rId36"/>
      <p:bold r:id="rId37"/>
      <p:italic r:id="rId38"/>
      <p:boldItalic r:id="rId39"/>
    </p:embeddedFont>
    <p:embeddedFont>
      <p:font typeface="Saira"/>
      <p:bold r:id="rId40"/>
      <p:boldItalic r:id="rId41"/>
    </p:embeddedFont>
    <p:embeddedFont>
      <p:font typeface="Saira ExtraLight"/>
      <p:regular r:id="rId42"/>
      <p:bold r:id="rId43"/>
      <p:italic r:id="rId44"/>
      <p:boldItalic r:id="rId45"/>
    </p:embeddedFont>
    <p:embeddedFont>
      <p:font typeface="DM Sans"/>
      <p:regular r:id="rId46"/>
      <p:bold r:id="rId47"/>
      <p:italic r:id="rId48"/>
      <p:boldItalic r:id="rId4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853AD1C-A627-493F-8DAA-424ED81F5367}">
  <a:tblStyle styleId="{6853AD1C-A627-493F-8DAA-424ED81F5367}"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Saira-bold.fntdata"/><Relationship Id="rId42" Type="http://schemas.openxmlformats.org/officeDocument/2006/relationships/font" Target="fonts/SairaExtraLight-regular.fntdata"/><Relationship Id="rId41" Type="http://schemas.openxmlformats.org/officeDocument/2006/relationships/font" Target="fonts/Saira-boldItalic.fntdata"/><Relationship Id="rId44" Type="http://schemas.openxmlformats.org/officeDocument/2006/relationships/font" Target="fonts/SairaExtraLight-italic.fntdata"/><Relationship Id="rId43" Type="http://schemas.openxmlformats.org/officeDocument/2006/relationships/font" Target="fonts/SairaExtraLight-bold.fntdata"/><Relationship Id="rId46" Type="http://schemas.openxmlformats.org/officeDocument/2006/relationships/font" Target="fonts/DMSans-regular.fntdata"/><Relationship Id="rId45" Type="http://schemas.openxmlformats.org/officeDocument/2006/relationships/font" Target="fonts/SairaExtraLight-bold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DMSans-italic.fntdata"/><Relationship Id="rId47" Type="http://schemas.openxmlformats.org/officeDocument/2006/relationships/font" Target="fonts/DMSans-bold.fntdata"/><Relationship Id="rId49" Type="http://schemas.openxmlformats.org/officeDocument/2006/relationships/font" Target="fonts/DMSans-bold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34727444cb_2_75: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g334727444cb_2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3190663a12_0_12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g33190663a12_0_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3190663a12_0_10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g33190663a12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3190663a12_0_1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33190663a12_0_1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39077b7ffd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g339077b7ffd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g33190663a12_0_18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g33190663a12_0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385d81c853_0_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g3385d81c853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33a122dc748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g33a122dc748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3a162ba202_0_2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g33a162ba202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0" name="Shape 290"/>
        <p:cNvGrpSpPr/>
        <p:nvPr/>
      </p:nvGrpSpPr>
      <p:grpSpPr>
        <a:xfrm>
          <a:off x="0" y="0"/>
          <a:ext cx="0" cy="0"/>
          <a:chOff x="0" y="0"/>
          <a:chExt cx="0" cy="0"/>
        </a:xfrm>
      </p:grpSpPr>
      <p:sp>
        <p:nvSpPr>
          <p:cNvPr id="291" name="Google Shape;291;g33a162ba202_0_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g33a162ba202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33a122dc748_0_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g33a122dc748_0_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34727444cb_2_84: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g334727444cb_2_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3a25d110f6_0_3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g33a25d110f6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33a25d110f6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g33a25d110f6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33a162ba202_0_3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g33a162ba202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3a25d110f6_0_7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33a25d110f6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3a25d110f6_0_1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3a25d110f6_0_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g33a25d110f6_0_1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g33a25d110f6_0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3a25d110f6_0_16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g33a25d110f6_0_1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33a25d110f6_0_1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6" name="Google Shape;396;g33a25d110f6_0_1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3" name="Shape 403"/>
        <p:cNvGrpSpPr/>
        <p:nvPr/>
      </p:nvGrpSpPr>
      <p:grpSpPr>
        <a:xfrm>
          <a:off x="0" y="0"/>
          <a:ext cx="0" cy="0"/>
          <a:chOff x="0" y="0"/>
          <a:chExt cx="0" cy="0"/>
        </a:xfrm>
      </p:grpSpPr>
      <p:sp>
        <p:nvSpPr>
          <p:cNvPr id="404" name="Google Shape;404;g334727444cb_2_219: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g334727444cb_2_2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34727444cb_2_118: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g334727444cb_2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33190663a12_0_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g33190663a12_0_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3190663a12_0_5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g33190663a12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33190663a12_0_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g33190663a12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33190663a12_0_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g33190663a12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33190663a12_0_14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g33190663a12_0_1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33190663a12_0_13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g33190663a12_0_1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8" name="Google Shape;58;p1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59" name="Google Shape;59;p1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0" name="Shape 60"/>
        <p:cNvGrpSpPr/>
        <p:nvPr/>
      </p:nvGrpSpPr>
      <p:grpSpPr>
        <a:xfrm>
          <a:off x="0" y="0"/>
          <a:ext cx="0" cy="0"/>
          <a:chOff x="0" y="0"/>
          <a:chExt cx="0" cy="0"/>
        </a:xfrm>
      </p:grpSpPr>
      <p:sp>
        <p:nvSpPr>
          <p:cNvPr id="61" name="Google Shape;61;p15"/>
          <p:cNvSpPr txBox="1"/>
          <p:nvPr>
            <p:ph type="ctrTitle"/>
          </p:nvPr>
        </p:nvSpPr>
        <p:spPr>
          <a:xfrm>
            <a:off x="342900" y="1065213"/>
            <a:ext cx="3886200" cy="735013"/>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2" name="Google Shape;62;p15"/>
          <p:cNvSpPr txBox="1"/>
          <p:nvPr>
            <p:ph idx="1" type="subTitle"/>
          </p:nvPr>
        </p:nvSpPr>
        <p:spPr>
          <a:xfrm>
            <a:off x="685800" y="1943100"/>
            <a:ext cx="3200400" cy="876300"/>
          </a:xfrm>
          <a:prstGeom prst="rect">
            <a:avLst/>
          </a:prstGeom>
          <a:noFill/>
          <a:ln>
            <a:noFill/>
          </a:ln>
        </p:spPr>
        <p:txBody>
          <a:bodyPr anchorCtr="0" anchor="t" bIns="22850" lIns="45725" spcFirstLastPara="1" rIns="45725" wrap="square" tIns="22850">
            <a:normAutofit/>
          </a:bodyPr>
          <a:lstStyle>
            <a:lvl1pPr lvl="0" algn="ctr">
              <a:spcBef>
                <a:spcPts val="300"/>
              </a:spcBef>
              <a:spcAft>
                <a:spcPts val="0"/>
              </a:spcAft>
              <a:buClr>
                <a:srgbClr val="888888"/>
              </a:buClr>
              <a:buSzPts val="1600"/>
              <a:buNone/>
              <a:defRPr>
                <a:solidFill>
                  <a:srgbClr val="888888"/>
                </a:solidFill>
              </a:defRPr>
            </a:lvl1pPr>
            <a:lvl2pPr lvl="1" algn="ctr">
              <a:spcBef>
                <a:spcPts val="300"/>
              </a:spcBef>
              <a:spcAft>
                <a:spcPts val="0"/>
              </a:spcAft>
              <a:buClr>
                <a:srgbClr val="888888"/>
              </a:buClr>
              <a:buSzPts val="1400"/>
              <a:buNone/>
              <a:defRPr>
                <a:solidFill>
                  <a:srgbClr val="888888"/>
                </a:solidFill>
              </a:defRPr>
            </a:lvl2pPr>
            <a:lvl3pPr lvl="2" algn="ctr">
              <a:spcBef>
                <a:spcPts val="200"/>
              </a:spcBef>
              <a:spcAft>
                <a:spcPts val="0"/>
              </a:spcAft>
              <a:buClr>
                <a:srgbClr val="888888"/>
              </a:buClr>
              <a:buSzPts val="1200"/>
              <a:buNone/>
              <a:defRPr>
                <a:solidFill>
                  <a:srgbClr val="888888"/>
                </a:solidFill>
              </a:defRPr>
            </a:lvl3pPr>
            <a:lvl4pPr lvl="3" algn="ctr">
              <a:spcBef>
                <a:spcPts val="200"/>
              </a:spcBef>
              <a:spcAft>
                <a:spcPts val="0"/>
              </a:spcAft>
              <a:buClr>
                <a:srgbClr val="888888"/>
              </a:buClr>
              <a:buSzPts val="1000"/>
              <a:buNone/>
              <a:defRPr>
                <a:solidFill>
                  <a:srgbClr val="888888"/>
                </a:solidFill>
              </a:defRPr>
            </a:lvl4pPr>
            <a:lvl5pPr lvl="4" algn="ctr">
              <a:spcBef>
                <a:spcPts val="200"/>
              </a:spcBef>
              <a:spcAft>
                <a:spcPts val="0"/>
              </a:spcAft>
              <a:buClr>
                <a:srgbClr val="888888"/>
              </a:buClr>
              <a:buSzPts val="1000"/>
              <a:buNone/>
              <a:defRPr>
                <a:solidFill>
                  <a:srgbClr val="888888"/>
                </a:solidFill>
              </a:defRPr>
            </a:lvl5pPr>
            <a:lvl6pPr lvl="5" algn="ctr">
              <a:spcBef>
                <a:spcPts val="200"/>
              </a:spcBef>
              <a:spcAft>
                <a:spcPts val="0"/>
              </a:spcAft>
              <a:buClr>
                <a:srgbClr val="888888"/>
              </a:buClr>
              <a:buSzPts val="1000"/>
              <a:buNone/>
              <a:defRPr>
                <a:solidFill>
                  <a:srgbClr val="888888"/>
                </a:solidFill>
              </a:defRPr>
            </a:lvl6pPr>
            <a:lvl7pPr lvl="6" algn="ctr">
              <a:spcBef>
                <a:spcPts val="200"/>
              </a:spcBef>
              <a:spcAft>
                <a:spcPts val="0"/>
              </a:spcAft>
              <a:buClr>
                <a:srgbClr val="888888"/>
              </a:buClr>
              <a:buSzPts val="1000"/>
              <a:buNone/>
              <a:defRPr>
                <a:solidFill>
                  <a:srgbClr val="888888"/>
                </a:solidFill>
              </a:defRPr>
            </a:lvl7pPr>
            <a:lvl8pPr lvl="7" algn="ctr">
              <a:spcBef>
                <a:spcPts val="200"/>
              </a:spcBef>
              <a:spcAft>
                <a:spcPts val="0"/>
              </a:spcAft>
              <a:buClr>
                <a:srgbClr val="888888"/>
              </a:buClr>
              <a:buSzPts val="1000"/>
              <a:buNone/>
              <a:defRPr>
                <a:solidFill>
                  <a:srgbClr val="888888"/>
                </a:solidFill>
              </a:defRPr>
            </a:lvl8pPr>
            <a:lvl9pPr lvl="8" algn="ctr">
              <a:spcBef>
                <a:spcPts val="200"/>
              </a:spcBef>
              <a:spcAft>
                <a:spcPts val="0"/>
              </a:spcAft>
              <a:buClr>
                <a:srgbClr val="888888"/>
              </a:buClr>
              <a:buSzPts val="1000"/>
              <a:buNone/>
              <a:defRPr>
                <a:solidFill>
                  <a:srgbClr val="888888"/>
                </a:solidFill>
              </a:defRPr>
            </a:lvl9pPr>
          </a:lstStyle>
          <a:p/>
        </p:txBody>
      </p:sp>
      <p:sp>
        <p:nvSpPr>
          <p:cNvPr id="63" name="Google Shape;63;p15"/>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4" name="Google Shape;64;p15"/>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65" name="Google Shape;65;p15"/>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 name="Shape 66"/>
        <p:cNvGrpSpPr/>
        <p:nvPr/>
      </p:nvGrpSpPr>
      <p:grpSpPr>
        <a:xfrm>
          <a:off x="0" y="0"/>
          <a:ext cx="0" cy="0"/>
          <a:chOff x="0" y="0"/>
          <a:chExt cx="0" cy="0"/>
        </a:xfrm>
      </p:grpSpPr>
      <p:sp>
        <p:nvSpPr>
          <p:cNvPr id="67" name="Google Shape;67;p16"/>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68" name="Google Shape;68;p16"/>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69" name="Google Shape;69;p16"/>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0" name="Google Shape;70;p16"/>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1" name="Google Shape;71;p16"/>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2" name="Shape 72"/>
        <p:cNvGrpSpPr/>
        <p:nvPr/>
      </p:nvGrpSpPr>
      <p:grpSpPr>
        <a:xfrm>
          <a:off x="0" y="0"/>
          <a:ext cx="0" cy="0"/>
          <a:chOff x="0" y="0"/>
          <a:chExt cx="0" cy="0"/>
        </a:xfrm>
      </p:grpSpPr>
      <p:sp>
        <p:nvSpPr>
          <p:cNvPr id="73" name="Google Shape;73;p17"/>
          <p:cNvSpPr txBox="1"/>
          <p:nvPr>
            <p:ph type="title"/>
          </p:nvPr>
        </p:nvSpPr>
        <p:spPr>
          <a:xfrm>
            <a:off x="361156" y="2203450"/>
            <a:ext cx="3886200" cy="681038"/>
          </a:xfrm>
          <a:prstGeom prst="rect">
            <a:avLst/>
          </a:prstGeom>
          <a:noFill/>
          <a:ln>
            <a:noFill/>
          </a:ln>
        </p:spPr>
        <p:txBody>
          <a:bodyPr anchorCtr="0" anchor="t" bIns="22850" lIns="45725" spcFirstLastPara="1" rIns="45725" wrap="square" tIns="22850">
            <a:normAutofit/>
          </a:bodyPr>
          <a:lstStyle>
            <a:lvl1pPr lvl="0" algn="l">
              <a:spcBef>
                <a:spcPts val="0"/>
              </a:spcBef>
              <a:spcAft>
                <a:spcPts val="0"/>
              </a:spcAft>
              <a:buClr>
                <a:schemeClr val="dk1"/>
              </a:buClr>
              <a:buSzPts val="2000"/>
              <a:buFont typeface="Calibri"/>
              <a:buNone/>
              <a:defRPr b="1" sz="2000" cap="none"/>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74" name="Google Shape;74;p17"/>
          <p:cNvSpPr txBox="1"/>
          <p:nvPr>
            <p:ph idx="1" type="body"/>
          </p:nvPr>
        </p:nvSpPr>
        <p:spPr>
          <a:xfrm>
            <a:off x="361156" y="1453357"/>
            <a:ext cx="3886200" cy="750094"/>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rgbClr val="888888"/>
              </a:buClr>
              <a:buSzPts val="1000"/>
              <a:buNone/>
              <a:defRPr sz="1000">
                <a:solidFill>
                  <a:srgbClr val="888888"/>
                </a:solidFill>
              </a:defRPr>
            </a:lvl1pPr>
            <a:lvl2pPr indent="-228600" lvl="1" marL="914400" algn="l">
              <a:spcBef>
                <a:spcPts val="200"/>
              </a:spcBef>
              <a:spcAft>
                <a:spcPts val="0"/>
              </a:spcAft>
              <a:buClr>
                <a:srgbClr val="888888"/>
              </a:buClr>
              <a:buSzPts val="900"/>
              <a:buNone/>
              <a:defRPr sz="900">
                <a:solidFill>
                  <a:srgbClr val="888888"/>
                </a:solidFill>
              </a:defRPr>
            </a:lvl2pPr>
            <a:lvl3pPr indent="-228600" lvl="2" marL="1371600" algn="l">
              <a:spcBef>
                <a:spcPts val="200"/>
              </a:spcBef>
              <a:spcAft>
                <a:spcPts val="0"/>
              </a:spcAft>
              <a:buClr>
                <a:srgbClr val="888888"/>
              </a:buClr>
              <a:buSzPts val="800"/>
              <a:buNone/>
              <a:defRPr sz="800">
                <a:solidFill>
                  <a:srgbClr val="888888"/>
                </a:solidFill>
              </a:defRPr>
            </a:lvl3pPr>
            <a:lvl4pPr indent="-228600" lvl="3" marL="1828800" algn="l">
              <a:spcBef>
                <a:spcPts val="100"/>
              </a:spcBef>
              <a:spcAft>
                <a:spcPts val="0"/>
              </a:spcAft>
              <a:buClr>
                <a:srgbClr val="888888"/>
              </a:buClr>
              <a:buSzPts val="700"/>
              <a:buNone/>
              <a:defRPr sz="700">
                <a:solidFill>
                  <a:srgbClr val="888888"/>
                </a:solidFill>
              </a:defRPr>
            </a:lvl4pPr>
            <a:lvl5pPr indent="-228600" lvl="4" marL="2286000" algn="l">
              <a:spcBef>
                <a:spcPts val="100"/>
              </a:spcBef>
              <a:spcAft>
                <a:spcPts val="0"/>
              </a:spcAft>
              <a:buClr>
                <a:srgbClr val="888888"/>
              </a:buClr>
              <a:buSzPts val="700"/>
              <a:buNone/>
              <a:defRPr sz="700">
                <a:solidFill>
                  <a:srgbClr val="888888"/>
                </a:solidFill>
              </a:defRPr>
            </a:lvl5pPr>
            <a:lvl6pPr indent="-228600" lvl="5" marL="2743200" algn="l">
              <a:spcBef>
                <a:spcPts val="100"/>
              </a:spcBef>
              <a:spcAft>
                <a:spcPts val="0"/>
              </a:spcAft>
              <a:buClr>
                <a:srgbClr val="888888"/>
              </a:buClr>
              <a:buSzPts val="700"/>
              <a:buNone/>
              <a:defRPr sz="700">
                <a:solidFill>
                  <a:srgbClr val="888888"/>
                </a:solidFill>
              </a:defRPr>
            </a:lvl6pPr>
            <a:lvl7pPr indent="-228600" lvl="6" marL="3200400" algn="l">
              <a:spcBef>
                <a:spcPts val="100"/>
              </a:spcBef>
              <a:spcAft>
                <a:spcPts val="0"/>
              </a:spcAft>
              <a:buClr>
                <a:srgbClr val="888888"/>
              </a:buClr>
              <a:buSzPts val="700"/>
              <a:buNone/>
              <a:defRPr sz="700">
                <a:solidFill>
                  <a:srgbClr val="888888"/>
                </a:solidFill>
              </a:defRPr>
            </a:lvl7pPr>
            <a:lvl8pPr indent="-228600" lvl="7" marL="3657600" algn="l">
              <a:spcBef>
                <a:spcPts val="100"/>
              </a:spcBef>
              <a:spcAft>
                <a:spcPts val="0"/>
              </a:spcAft>
              <a:buClr>
                <a:srgbClr val="888888"/>
              </a:buClr>
              <a:buSzPts val="700"/>
              <a:buNone/>
              <a:defRPr sz="700">
                <a:solidFill>
                  <a:srgbClr val="888888"/>
                </a:solidFill>
              </a:defRPr>
            </a:lvl8pPr>
            <a:lvl9pPr indent="-228600" lvl="8" marL="4114800" algn="l">
              <a:spcBef>
                <a:spcPts val="100"/>
              </a:spcBef>
              <a:spcAft>
                <a:spcPts val="0"/>
              </a:spcAft>
              <a:buClr>
                <a:srgbClr val="888888"/>
              </a:buClr>
              <a:buSzPts val="700"/>
              <a:buNone/>
              <a:defRPr sz="700">
                <a:solidFill>
                  <a:srgbClr val="888888"/>
                </a:solidFill>
              </a:defRPr>
            </a:lvl9pPr>
          </a:lstStyle>
          <a:p/>
        </p:txBody>
      </p:sp>
      <p:sp>
        <p:nvSpPr>
          <p:cNvPr id="75" name="Google Shape;75;p17"/>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6" name="Google Shape;76;p17"/>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77" name="Google Shape;77;p17"/>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78" name="Shape 78"/>
        <p:cNvGrpSpPr/>
        <p:nvPr/>
      </p:nvGrpSpPr>
      <p:grpSpPr>
        <a:xfrm>
          <a:off x="0" y="0"/>
          <a:ext cx="0" cy="0"/>
          <a:chOff x="0" y="0"/>
          <a:chExt cx="0" cy="0"/>
        </a:xfrm>
      </p:grpSpPr>
      <p:sp>
        <p:nvSpPr>
          <p:cNvPr id="79" name="Google Shape;79;p18"/>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0" name="Google Shape;80;p18"/>
          <p:cNvSpPr txBox="1"/>
          <p:nvPr>
            <p:ph idx="1" type="body"/>
          </p:nvPr>
        </p:nvSpPr>
        <p:spPr>
          <a:xfrm>
            <a:off x="2286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1" name="Google Shape;81;p18"/>
          <p:cNvSpPr txBox="1"/>
          <p:nvPr>
            <p:ph idx="2" type="body"/>
          </p:nvPr>
        </p:nvSpPr>
        <p:spPr>
          <a:xfrm>
            <a:off x="2324100" y="800100"/>
            <a:ext cx="2019300" cy="2262982"/>
          </a:xfrm>
          <a:prstGeom prst="rect">
            <a:avLst/>
          </a:prstGeom>
          <a:noFill/>
          <a:ln>
            <a:noFill/>
          </a:ln>
        </p:spPr>
        <p:txBody>
          <a:bodyPr anchorCtr="0" anchor="t" bIns="22850" lIns="45725" spcFirstLastPara="1" rIns="45725" wrap="square" tIns="22850">
            <a:normAutofit/>
          </a:bodyPr>
          <a:lstStyle>
            <a:lvl1pPr indent="-317500" lvl="0" marL="457200" algn="l">
              <a:spcBef>
                <a:spcPts val="300"/>
              </a:spcBef>
              <a:spcAft>
                <a:spcPts val="0"/>
              </a:spcAft>
              <a:buClr>
                <a:schemeClr val="dk1"/>
              </a:buClr>
              <a:buSzPts val="1400"/>
              <a:buChar char="•"/>
              <a:defRPr sz="1400"/>
            </a:lvl1pPr>
            <a:lvl2pPr indent="-304800" lvl="1" marL="914400" algn="l">
              <a:spcBef>
                <a:spcPts val="200"/>
              </a:spcBef>
              <a:spcAft>
                <a:spcPts val="0"/>
              </a:spcAft>
              <a:buClr>
                <a:schemeClr val="dk1"/>
              </a:buClr>
              <a:buSzPts val="1200"/>
              <a:buChar char="–"/>
              <a:defRPr sz="1200"/>
            </a:lvl2pPr>
            <a:lvl3pPr indent="-292100" lvl="2" marL="1371600" algn="l">
              <a:spcBef>
                <a:spcPts val="200"/>
              </a:spcBef>
              <a:spcAft>
                <a:spcPts val="0"/>
              </a:spcAft>
              <a:buClr>
                <a:schemeClr val="dk1"/>
              </a:buClr>
              <a:buSzPts val="1000"/>
              <a:buChar char="•"/>
              <a:defRPr sz="1000"/>
            </a:lvl3pPr>
            <a:lvl4pPr indent="-285750" lvl="3" marL="1828800" algn="l">
              <a:spcBef>
                <a:spcPts val="200"/>
              </a:spcBef>
              <a:spcAft>
                <a:spcPts val="0"/>
              </a:spcAft>
              <a:buClr>
                <a:schemeClr val="dk1"/>
              </a:buClr>
              <a:buSzPts val="900"/>
              <a:buChar char="–"/>
              <a:defRPr sz="900"/>
            </a:lvl4pPr>
            <a:lvl5pPr indent="-285750" lvl="4" marL="2286000" algn="l">
              <a:spcBef>
                <a:spcPts val="200"/>
              </a:spcBef>
              <a:spcAft>
                <a:spcPts val="0"/>
              </a:spcAft>
              <a:buClr>
                <a:schemeClr val="dk1"/>
              </a:buClr>
              <a:buSzPts val="900"/>
              <a:buChar char="»"/>
              <a:defRPr sz="900"/>
            </a:lvl5pPr>
            <a:lvl6pPr indent="-285750" lvl="5" marL="2743200" algn="l">
              <a:spcBef>
                <a:spcPts val="200"/>
              </a:spcBef>
              <a:spcAft>
                <a:spcPts val="0"/>
              </a:spcAft>
              <a:buClr>
                <a:schemeClr val="dk1"/>
              </a:buClr>
              <a:buSzPts val="900"/>
              <a:buChar char="•"/>
              <a:defRPr sz="900"/>
            </a:lvl6pPr>
            <a:lvl7pPr indent="-285750" lvl="6" marL="3200400" algn="l">
              <a:spcBef>
                <a:spcPts val="200"/>
              </a:spcBef>
              <a:spcAft>
                <a:spcPts val="0"/>
              </a:spcAft>
              <a:buClr>
                <a:schemeClr val="dk1"/>
              </a:buClr>
              <a:buSzPts val="900"/>
              <a:buChar char="•"/>
              <a:defRPr sz="900"/>
            </a:lvl7pPr>
            <a:lvl8pPr indent="-285750" lvl="7" marL="3657600" algn="l">
              <a:spcBef>
                <a:spcPts val="200"/>
              </a:spcBef>
              <a:spcAft>
                <a:spcPts val="0"/>
              </a:spcAft>
              <a:buClr>
                <a:schemeClr val="dk1"/>
              </a:buClr>
              <a:buSzPts val="900"/>
              <a:buChar char="•"/>
              <a:defRPr sz="900"/>
            </a:lvl8pPr>
            <a:lvl9pPr indent="-285750" lvl="8" marL="4114800" algn="l">
              <a:spcBef>
                <a:spcPts val="200"/>
              </a:spcBef>
              <a:spcAft>
                <a:spcPts val="0"/>
              </a:spcAft>
              <a:buClr>
                <a:schemeClr val="dk1"/>
              </a:buClr>
              <a:buSzPts val="900"/>
              <a:buChar char="•"/>
              <a:defRPr sz="900"/>
            </a:lvl9pPr>
          </a:lstStyle>
          <a:p/>
        </p:txBody>
      </p:sp>
      <p:sp>
        <p:nvSpPr>
          <p:cNvPr id="82" name="Google Shape;82;p18"/>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3" name="Google Shape;83;p18"/>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84" name="Google Shape;84;p18"/>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5" name="Shape 85"/>
        <p:cNvGrpSpPr/>
        <p:nvPr/>
      </p:nvGrpSpPr>
      <p:grpSpPr>
        <a:xfrm>
          <a:off x="0" y="0"/>
          <a:ext cx="0" cy="0"/>
          <a:chOff x="0" y="0"/>
          <a:chExt cx="0" cy="0"/>
        </a:xfrm>
      </p:grpSpPr>
      <p:sp>
        <p:nvSpPr>
          <p:cNvPr id="86" name="Google Shape;86;p19"/>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2200"/>
              <a:buFont typeface="Calibri"/>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87" name="Google Shape;87;p19"/>
          <p:cNvSpPr txBox="1"/>
          <p:nvPr>
            <p:ph idx="1" type="body"/>
          </p:nvPr>
        </p:nvSpPr>
        <p:spPr>
          <a:xfrm>
            <a:off x="228600" y="767556"/>
            <a:ext cx="2020094"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88" name="Google Shape;88;p19"/>
          <p:cNvSpPr txBox="1"/>
          <p:nvPr>
            <p:ph idx="2" type="body"/>
          </p:nvPr>
        </p:nvSpPr>
        <p:spPr>
          <a:xfrm>
            <a:off x="228600" y="1087438"/>
            <a:ext cx="2020094"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89" name="Google Shape;89;p19"/>
          <p:cNvSpPr txBox="1"/>
          <p:nvPr>
            <p:ph idx="3" type="body"/>
          </p:nvPr>
        </p:nvSpPr>
        <p:spPr>
          <a:xfrm>
            <a:off x="2322513" y="767556"/>
            <a:ext cx="2020888" cy="319881"/>
          </a:xfrm>
          <a:prstGeom prst="rect">
            <a:avLst/>
          </a:prstGeom>
          <a:noFill/>
          <a:ln>
            <a:noFill/>
          </a:ln>
        </p:spPr>
        <p:txBody>
          <a:bodyPr anchorCtr="0" anchor="b" bIns="22850" lIns="45725" spcFirstLastPara="1" rIns="45725" wrap="square" tIns="22850">
            <a:normAutofit/>
          </a:bodyPr>
          <a:lstStyle>
            <a:lvl1pPr indent="-228600" lvl="0" marL="457200" algn="l">
              <a:spcBef>
                <a:spcPts val="200"/>
              </a:spcBef>
              <a:spcAft>
                <a:spcPts val="0"/>
              </a:spcAft>
              <a:buClr>
                <a:schemeClr val="dk1"/>
              </a:buClr>
              <a:buSzPts val="1200"/>
              <a:buNone/>
              <a:defRPr b="1" sz="1200"/>
            </a:lvl1pPr>
            <a:lvl2pPr indent="-228600" lvl="1" marL="914400" algn="l">
              <a:spcBef>
                <a:spcPts val="200"/>
              </a:spcBef>
              <a:spcAft>
                <a:spcPts val="0"/>
              </a:spcAft>
              <a:buClr>
                <a:schemeClr val="dk1"/>
              </a:buClr>
              <a:buSzPts val="1000"/>
              <a:buNone/>
              <a:defRPr b="1" sz="1000"/>
            </a:lvl2pPr>
            <a:lvl3pPr indent="-228600" lvl="2" marL="1371600" algn="l">
              <a:spcBef>
                <a:spcPts val="200"/>
              </a:spcBef>
              <a:spcAft>
                <a:spcPts val="0"/>
              </a:spcAft>
              <a:buClr>
                <a:schemeClr val="dk1"/>
              </a:buClr>
              <a:buSzPts val="900"/>
              <a:buNone/>
              <a:defRPr b="1" sz="900"/>
            </a:lvl3pPr>
            <a:lvl4pPr indent="-228600" lvl="3" marL="1828800" algn="l">
              <a:spcBef>
                <a:spcPts val="200"/>
              </a:spcBef>
              <a:spcAft>
                <a:spcPts val="0"/>
              </a:spcAft>
              <a:buClr>
                <a:schemeClr val="dk1"/>
              </a:buClr>
              <a:buSzPts val="800"/>
              <a:buNone/>
              <a:defRPr b="1" sz="800"/>
            </a:lvl4pPr>
            <a:lvl5pPr indent="-228600" lvl="4" marL="2286000" algn="l">
              <a:spcBef>
                <a:spcPts val="200"/>
              </a:spcBef>
              <a:spcAft>
                <a:spcPts val="0"/>
              </a:spcAft>
              <a:buClr>
                <a:schemeClr val="dk1"/>
              </a:buClr>
              <a:buSzPts val="800"/>
              <a:buNone/>
              <a:defRPr b="1" sz="800"/>
            </a:lvl5pPr>
            <a:lvl6pPr indent="-228600" lvl="5" marL="2743200" algn="l">
              <a:spcBef>
                <a:spcPts val="200"/>
              </a:spcBef>
              <a:spcAft>
                <a:spcPts val="0"/>
              </a:spcAft>
              <a:buClr>
                <a:schemeClr val="dk1"/>
              </a:buClr>
              <a:buSzPts val="800"/>
              <a:buNone/>
              <a:defRPr b="1" sz="800"/>
            </a:lvl6pPr>
            <a:lvl7pPr indent="-228600" lvl="6" marL="3200400" algn="l">
              <a:spcBef>
                <a:spcPts val="200"/>
              </a:spcBef>
              <a:spcAft>
                <a:spcPts val="0"/>
              </a:spcAft>
              <a:buClr>
                <a:schemeClr val="dk1"/>
              </a:buClr>
              <a:buSzPts val="800"/>
              <a:buNone/>
              <a:defRPr b="1" sz="800"/>
            </a:lvl7pPr>
            <a:lvl8pPr indent="-228600" lvl="7" marL="3657600" algn="l">
              <a:spcBef>
                <a:spcPts val="200"/>
              </a:spcBef>
              <a:spcAft>
                <a:spcPts val="0"/>
              </a:spcAft>
              <a:buClr>
                <a:schemeClr val="dk1"/>
              </a:buClr>
              <a:buSzPts val="800"/>
              <a:buNone/>
              <a:defRPr b="1" sz="800"/>
            </a:lvl8pPr>
            <a:lvl9pPr indent="-228600" lvl="8" marL="4114800" algn="l">
              <a:spcBef>
                <a:spcPts val="200"/>
              </a:spcBef>
              <a:spcAft>
                <a:spcPts val="0"/>
              </a:spcAft>
              <a:buClr>
                <a:schemeClr val="dk1"/>
              </a:buClr>
              <a:buSzPts val="800"/>
              <a:buNone/>
              <a:defRPr b="1" sz="800"/>
            </a:lvl9pPr>
          </a:lstStyle>
          <a:p/>
        </p:txBody>
      </p:sp>
      <p:sp>
        <p:nvSpPr>
          <p:cNvPr id="90" name="Google Shape;90;p19"/>
          <p:cNvSpPr txBox="1"/>
          <p:nvPr>
            <p:ph idx="4" type="body"/>
          </p:nvPr>
        </p:nvSpPr>
        <p:spPr>
          <a:xfrm>
            <a:off x="2322513" y="1087438"/>
            <a:ext cx="2020888" cy="1975644"/>
          </a:xfrm>
          <a:prstGeom prst="rect">
            <a:avLst/>
          </a:prstGeom>
          <a:noFill/>
          <a:ln>
            <a:noFill/>
          </a:ln>
        </p:spPr>
        <p:txBody>
          <a:bodyPr anchorCtr="0" anchor="t" bIns="22850" lIns="45725" spcFirstLastPara="1" rIns="45725" wrap="square" tIns="22850">
            <a:normAutofit/>
          </a:bodyPr>
          <a:lstStyle>
            <a:lvl1pPr indent="-304800" lvl="0" marL="457200" algn="l">
              <a:spcBef>
                <a:spcPts val="200"/>
              </a:spcBef>
              <a:spcAft>
                <a:spcPts val="0"/>
              </a:spcAft>
              <a:buClr>
                <a:schemeClr val="dk1"/>
              </a:buClr>
              <a:buSzPts val="1200"/>
              <a:buChar char="•"/>
              <a:defRPr sz="1200"/>
            </a:lvl1pPr>
            <a:lvl2pPr indent="-292100" lvl="1" marL="914400" algn="l">
              <a:spcBef>
                <a:spcPts val="200"/>
              </a:spcBef>
              <a:spcAft>
                <a:spcPts val="0"/>
              </a:spcAft>
              <a:buClr>
                <a:schemeClr val="dk1"/>
              </a:buClr>
              <a:buSzPts val="1000"/>
              <a:buChar char="–"/>
              <a:defRPr sz="1000"/>
            </a:lvl2pPr>
            <a:lvl3pPr indent="-285750" lvl="2" marL="1371600" algn="l">
              <a:spcBef>
                <a:spcPts val="200"/>
              </a:spcBef>
              <a:spcAft>
                <a:spcPts val="0"/>
              </a:spcAft>
              <a:buClr>
                <a:schemeClr val="dk1"/>
              </a:buClr>
              <a:buSzPts val="900"/>
              <a:buChar char="•"/>
              <a:defRPr sz="900"/>
            </a:lvl3pPr>
            <a:lvl4pPr indent="-279400" lvl="3" marL="1828800" algn="l">
              <a:spcBef>
                <a:spcPts val="200"/>
              </a:spcBef>
              <a:spcAft>
                <a:spcPts val="0"/>
              </a:spcAft>
              <a:buClr>
                <a:schemeClr val="dk1"/>
              </a:buClr>
              <a:buSzPts val="800"/>
              <a:buChar char="–"/>
              <a:defRPr sz="800"/>
            </a:lvl4pPr>
            <a:lvl5pPr indent="-279400" lvl="4" marL="2286000" algn="l">
              <a:spcBef>
                <a:spcPts val="200"/>
              </a:spcBef>
              <a:spcAft>
                <a:spcPts val="0"/>
              </a:spcAft>
              <a:buClr>
                <a:schemeClr val="dk1"/>
              </a:buClr>
              <a:buSzPts val="800"/>
              <a:buChar char="»"/>
              <a:defRPr sz="800"/>
            </a:lvl5pPr>
            <a:lvl6pPr indent="-279400" lvl="5" marL="2743200" algn="l">
              <a:spcBef>
                <a:spcPts val="200"/>
              </a:spcBef>
              <a:spcAft>
                <a:spcPts val="0"/>
              </a:spcAft>
              <a:buClr>
                <a:schemeClr val="dk1"/>
              </a:buClr>
              <a:buSzPts val="800"/>
              <a:buChar char="•"/>
              <a:defRPr sz="800"/>
            </a:lvl6pPr>
            <a:lvl7pPr indent="-279400" lvl="6" marL="3200400" algn="l">
              <a:spcBef>
                <a:spcPts val="200"/>
              </a:spcBef>
              <a:spcAft>
                <a:spcPts val="0"/>
              </a:spcAft>
              <a:buClr>
                <a:schemeClr val="dk1"/>
              </a:buClr>
              <a:buSzPts val="800"/>
              <a:buChar char="•"/>
              <a:defRPr sz="800"/>
            </a:lvl7pPr>
            <a:lvl8pPr indent="-279400" lvl="7" marL="3657600" algn="l">
              <a:spcBef>
                <a:spcPts val="200"/>
              </a:spcBef>
              <a:spcAft>
                <a:spcPts val="0"/>
              </a:spcAft>
              <a:buClr>
                <a:schemeClr val="dk1"/>
              </a:buClr>
              <a:buSzPts val="800"/>
              <a:buChar char="•"/>
              <a:defRPr sz="800"/>
            </a:lvl8pPr>
            <a:lvl9pPr indent="-279400" lvl="8" marL="4114800" algn="l">
              <a:spcBef>
                <a:spcPts val="200"/>
              </a:spcBef>
              <a:spcAft>
                <a:spcPts val="0"/>
              </a:spcAft>
              <a:buClr>
                <a:schemeClr val="dk1"/>
              </a:buClr>
              <a:buSzPts val="800"/>
              <a:buChar char="•"/>
              <a:defRPr sz="800"/>
            </a:lvl9pPr>
          </a:lstStyle>
          <a:p/>
        </p:txBody>
      </p:sp>
      <p:sp>
        <p:nvSpPr>
          <p:cNvPr id="91" name="Google Shape;91;p19"/>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2" name="Google Shape;92;p19"/>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3" name="Google Shape;93;p19"/>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4" name="Shape 94"/>
        <p:cNvGrpSpPr/>
        <p:nvPr/>
      </p:nvGrpSpPr>
      <p:grpSpPr>
        <a:xfrm>
          <a:off x="0" y="0"/>
          <a:ext cx="0" cy="0"/>
          <a:chOff x="0" y="0"/>
          <a:chExt cx="0" cy="0"/>
        </a:xfrm>
      </p:grpSpPr>
      <p:sp>
        <p:nvSpPr>
          <p:cNvPr id="95" name="Google Shape;95;p20"/>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96" name="Google Shape;96;p20"/>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7" name="Google Shape;97;p20"/>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98" name="Google Shape;98;p20"/>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99" name="Shape 99"/>
        <p:cNvGrpSpPr/>
        <p:nvPr/>
      </p:nvGrpSpPr>
      <p:grpSpPr>
        <a:xfrm>
          <a:off x="0" y="0"/>
          <a:ext cx="0" cy="0"/>
          <a:chOff x="0" y="0"/>
          <a:chExt cx="0" cy="0"/>
        </a:xfrm>
      </p:grpSpPr>
      <p:sp>
        <p:nvSpPr>
          <p:cNvPr id="100" name="Google Shape;100;p21"/>
          <p:cNvSpPr txBox="1"/>
          <p:nvPr>
            <p:ph type="title"/>
          </p:nvPr>
        </p:nvSpPr>
        <p:spPr>
          <a:xfrm>
            <a:off x="228600" y="136525"/>
            <a:ext cx="1504157" cy="581025"/>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1" name="Google Shape;101;p21"/>
          <p:cNvSpPr txBox="1"/>
          <p:nvPr>
            <p:ph idx="1" type="body"/>
          </p:nvPr>
        </p:nvSpPr>
        <p:spPr>
          <a:xfrm>
            <a:off x="1787525" y="136525"/>
            <a:ext cx="2555875" cy="2926557"/>
          </a:xfrm>
          <a:prstGeom prst="rect">
            <a:avLst/>
          </a:prstGeom>
          <a:noFill/>
          <a:ln>
            <a:noFill/>
          </a:ln>
        </p:spPr>
        <p:txBody>
          <a:bodyPr anchorCtr="0" anchor="t" bIns="22850" lIns="45725" spcFirstLastPara="1" rIns="45725" wrap="square" tIns="22850">
            <a:normAutofit/>
          </a:bodyPr>
          <a:lstStyle>
            <a:lvl1pPr indent="-330200" lvl="0" marL="457200" algn="l">
              <a:spcBef>
                <a:spcPts val="300"/>
              </a:spcBef>
              <a:spcAft>
                <a:spcPts val="0"/>
              </a:spcAft>
              <a:buClr>
                <a:schemeClr val="dk1"/>
              </a:buClr>
              <a:buSzPts val="1600"/>
              <a:buChar char="•"/>
              <a:defRPr sz="1600"/>
            </a:lvl1pPr>
            <a:lvl2pPr indent="-317500" lvl="1" marL="914400" algn="l">
              <a:spcBef>
                <a:spcPts val="300"/>
              </a:spcBef>
              <a:spcAft>
                <a:spcPts val="0"/>
              </a:spcAft>
              <a:buClr>
                <a:schemeClr val="dk1"/>
              </a:buClr>
              <a:buSzPts val="1400"/>
              <a:buChar char="–"/>
              <a:defRPr sz="1400"/>
            </a:lvl2pPr>
            <a:lvl3pPr indent="-304800" lvl="2" marL="1371600" algn="l">
              <a:spcBef>
                <a:spcPts val="200"/>
              </a:spcBef>
              <a:spcAft>
                <a:spcPts val="0"/>
              </a:spcAft>
              <a:buClr>
                <a:schemeClr val="dk1"/>
              </a:buClr>
              <a:buSzPts val="1200"/>
              <a:buChar char="•"/>
              <a:defRPr sz="1200"/>
            </a:lvl3pPr>
            <a:lvl4pPr indent="-292100" lvl="3" marL="1828800" algn="l">
              <a:spcBef>
                <a:spcPts val="200"/>
              </a:spcBef>
              <a:spcAft>
                <a:spcPts val="0"/>
              </a:spcAft>
              <a:buClr>
                <a:schemeClr val="dk1"/>
              </a:buClr>
              <a:buSzPts val="1000"/>
              <a:buChar char="–"/>
              <a:defRPr sz="1000"/>
            </a:lvl4pPr>
            <a:lvl5pPr indent="-292100" lvl="4" marL="2286000" algn="l">
              <a:spcBef>
                <a:spcPts val="200"/>
              </a:spcBef>
              <a:spcAft>
                <a:spcPts val="0"/>
              </a:spcAft>
              <a:buClr>
                <a:schemeClr val="dk1"/>
              </a:buClr>
              <a:buSzPts val="1000"/>
              <a:buChar char="»"/>
              <a:defRPr sz="1000"/>
            </a:lvl5pPr>
            <a:lvl6pPr indent="-292100" lvl="5" marL="2743200" algn="l">
              <a:spcBef>
                <a:spcPts val="200"/>
              </a:spcBef>
              <a:spcAft>
                <a:spcPts val="0"/>
              </a:spcAft>
              <a:buClr>
                <a:schemeClr val="dk1"/>
              </a:buClr>
              <a:buSzPts val="1000"/>
              <a:buChar char="•"/>
              <a:defRPr sz="1000"/>
            </a:lvl6pPr>
            <a:lvl7pPr indent="-292100" lvl="6" marL="3200400" algn="l">
              <a:spcBef>
                <a:spcPts val="200"/>
              </a:spcBef>
              <a:spcAft>
                <a:spcPts val="0"/>
              </a:spcAft>
              <a:buClr>
                <a:schemeClr val="dk1"/>
              </a:buClr>
              <a:buSzPts val="1000"/>
              <a:buChar char="•"/>
              <a:defRPr sz="1000"/>
            </a:lvl7pPr>
            <a:lvl8pPr indent="-292100" lvl="7" marL="3657600" algn="l">
              <a:spcBef>
                <a:spcPts val="200"/>
              </a:spcBef>
              <a:spcAft>
                <a:spcPts val="0"/>
              </a:spcAft>
              <a:buClr>
                <a:schemeClr val="dk1"/>
              </a:buClr>
              <a:buSzPts val="1000"/>
              <a:buChar char="•"/>
              <a:defRPr sz="1000"/>
            </a:lvl8pPr>
            <a:lvl9pPr indent="-292100" lvl="8" marL="4114800" algn="l">
              <a:spcBef>
                <a:spcPts val="200"/>
              </a:spcBef>
              <a:spcAft>
                <a:spcPts val="0"/>
              </a:spcAft>
              <a:buClr>
                <a:schemeClr val="dk1"/>
              </a:buClr>
              <a:buSzPts val="1000"/>
              <a:buChar char="•"/>
              <a:defRPr sz="1000"/>
            </a:lvl9pPr>
          </a:lstStyle>
          <a:p/>
        </p:txBody>
      </p:sp>
      <p:sp>
        <p:nvSpPr>
          <p:cNvPr id="102" name="Google Shape;102;p21"/>
          <p:cNvSpPr txBox="1"/>
          <p:nvPr>
            <p:ph idx="2" type="body"/>
          </p:nvPr>
        </p:nvSpPr>
        <p:spPr>
          <a:xfrm>
            <a:off x="228600" y="717550"/>
            <a:ext cx="1504157" cy="2345532"/>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03" name="Google Shape;103;p21"/>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4" name="Google Shape;104;p21"/>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05" name="Google Shape;105;p21"/>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06" name="Shape 106"/>
        <p:cNvGrpSpPr/>
        <p:nvPr/>
      </p:nvGrpSpPr>
      <p:grpSpPr>
        <a:xfrm>
          <a:off x="0" y="0"/>
          <a:ext cx="0" cy="0"/>
          <a:chOff x="0" y="0"/>
          <a:chExt cx="0" cy="0"/>
        </a:xfrm>
      </p:grpSpPr>
      <p:sp>
        <p:nvSpPr>
          <p:cNvPr id="107" name="Google Shape;107;p22"/>
          <p:cNvSpPr txBox="1"/>
          <p:nvPr>
            <p:ph type="title"/>
          </p:nvPr>
        </p:nvSpPr>
        <p:spPr>
          <a:xfrm>
            <a:off x="896144" y="2400300"/>
            <a:ext cx="2743200" cy="283369"/>
          </a:xfrm>
          <a:prstGeom prst="rect">
            <a:avLst/>
          </a:prstGeom>
          <a:noFill/>
          <a:ln>
            <a:noFill/>
          </a:ln>
        </p:spPr>
        <p:txBody>
          <a:bodyPr anchorCtr="0" anchor="b" bIns="22850" lIns="45725" spcFirstLastPara="1" rIns="45725" wrap="square" tIns="22850">
            <a:normAutofit/>
          </a:bodyPr>
          <a:lstStyle>
            <a:lvl1pPr lvl="0" algn="l">
              <a:spcBef>
                <a:spcPts val="0"/>
              </a:spcBef>
              <a:spcAft>
                <a:spcPts val="0"/>
              </a:spcAft>
              <a:buClr>
                <a:schemeClr val="dk1"/>
              </a:buClr>
              <a:buSzPts val="1000"/>
              <a:buFont typeface="Calibri"/>
              <a:buNone/>
              <a:defRPr b="1" sz="1000"/>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08" name="Google Shape;108;p22"/>
          <p:cNvSpPr/>
          <p:nvPr>
            <p:ph idx="2" type="pic"/>
          </p:nvPr>
        </p:nvSpPr>
        <p:spPr>
          <a:xfrm>
            <a:off x="896144" y="306388"/>
            <a:ext cx="2743200" cy="2057400"/>
          </a:xfrm>
          <a:prstGeom prst="rect">
            <a:avLst/>
          </a:prstGeom>
          <a:noFill/>
          <a:ln>
            <a:noFill/>
          </a:ln>
        </p:spPr>
      </p:sp>
      <p:sp>
        <p:nvSpPr>
          <p:cNvPr id="109" name="Google Shape;109;p22"/>
          <p:cNvSpPr txBox="1"/>
          <p:nvPr>
            <p:ph idx="1" type="body"/>
          </p:nvPr>
        </p:nvSpPr>
        <p:spPr>
          <a:xfrm>
            <a:off x="896144" y="2683669"/>
            <a:ext cx="2743200" cy="402431"/>
          </a:xfrm>
          <a:prstGeom prst="rect">
            <a:avLst/>
          </a:prstGeom>
          <a:noFill/>
          <a:ln>
            <a:noFill/>
          </a:ln>
        </p:spPr>
        <p:txBody>
          <a:bodyPr anchorCtr="0" anchor="t" bIns="22850" lIns="45725" spcFirstLastPara="1" rIns="45725" wrap="square" tIns="22850">
            <a:normAutofit/>
          </a:bodyPr>
          <a:lstStyle>
            <a:lvl1pPr indent="-228600" lvl="0" marL="457200" algn="l">
              <a:spcBef>
                <a:spcPts val="100"/>
              </a:spcBef>
              <a:spcAft>
                <a:spcPts val="0"/>
              </a:spcAft>
              <a:buClr>
                <a:schemeClr val="dk1"/>
              </a:buClr>
              <a:buSzPts val="700"/>
              <a:buNone/>
              <a:defRPr sz="700"/>
            </a:lvl1pPr>
            <a:lvl2pPr indent="-228600" lvl="1" marL="914400" algn="l">
              <a:spcBef>
                <a:spcPts val="100"/>
              </a:spcBef>
              <a:spcAft>
                <a:spcPts val="0"/>
              </a:spcAft>
              <a:buClr>
                <a:schemeClr val="dk1"/>
              </a:buClr>
              <a:buSzPts val="600"/>
              <a:buNone/>
              <a:defRPr sz="600"/>
            </a:lvl2pPr>
            <a:lvl3pPr indent="-228600" lvl="2" marL="1371600" algn="l">
              <a:spcBef>
                <a:spcPts val="100"/>
              </a:spcBef>
              <a:spcAft>
                <a:spcPts val="0"/>
              </a:spcAft>
              <a:buClr>
                <a:schemeClr val="dk1"/>
              </a:buClr>
              <a:buSzPts val="500"/>
              <a:buNone/>
              <a:defRPr sz="500"/>
            </a:lvl3pPr>
            <a:lvl4pPr indent="-228600" lvl="3" marL="1828800" algn="l">
              <a:spcBef>
                <a:spcPts val="100"/>
              </a:spcBef>
              <a:spcAft>
                <a:spcPts val="0"/>
              </a:spcAft>
              <a:buClr>
                <a:schemeClr val="dk1"/>
              </a:buClr>
              <a:buSzPts val="500"/>
              <a:buNone/>
              <a:defRPr sz="500"/>
            </a:lvl4pPr>
            <a:lvl5pPr indent="-228600" lvl="4" marL="2286000" algn="l">
              <a:spcBef>
                <a:spcPts val="100"/>
              </a:spcBef>
              <a:spcAft>
                <a:spcPts val="0"/>
              </a:spcAft>
              <a:buClr>
                <a:schemeClr val="dk1"/>
              </a:buClr>
              <a:buSzPts val="500"/>
              <a:buNone/>
              <a:defRPr sz="500"/>
            </a:lvl5pPr>
            <a:lvl6pPr indent="-228600" lvl="5" marL="2743200" algn="l">
              <a:spcBef>
                <a:spcPts val="100"/>
              </a:spcBef>
              <a:spcAft>
                <a:spcPts val="0"/>
              </a:spcAft>
              <a:buClr>
                <a:schemeClr val="dk1"/>
              </a:buClr>
              <a:buSzPts val="500"/>
              <a:buNone/>
              <a:defRPr sz="500"/>
            </a:lvl6pPr>
            <a:lvl7pPr indent="-228600" lvl="6" marL="3200400" algn="l">
              <a:spcBef>
                <a:spcPts val="100"/>
              </a:spcBef>
              <a:spcAft>
                <a:spcPts val="0"/>
              </a:spcAft>
              <a:buClr>
                <a:schemeClr val="dk1"/>
              </a:buClr>
              <a:buSzPts val="500"/>
              <a:buNone/>
              <a:defRPr sz="500"/>
            </a:lvl7pPr>
            <a:lvl8pPr indent="-228600" lvl="7" marL="3657600" algn="l">
              <a:spcBef>
                <a:spcPts val="100"/>
              </a:spcBef>
              <a:spcAft>
                <a:spcPts val="0"/>
              </a:spcAft>
              <a:buClr>
                <a:schemeClr val="dk1"/>
              </a:buClr>
              <a:buSzPts val="500"/>
              <a:buNone/>
              <a:defRPr sz="500"/>
            </a:lvl8pPr>
            <a:lvl9pPr indent="-228600" lvl="8" marL="4114800" algn="l">
              <a:spcBef>
                <a:spcPts val="100"/>
              </a:spcBef>
              <a:spcAft>
                <a:spcPts val="0"/>
              </a:spcAft>
              <a:buClr>
                <a:schemeClr val="dk1"/>
              </a:buClr>
              <a:buSzPts val="500"/>
              <a:buNone/>
              <a:defRPr sz="500"/>
            </a:lvl9pPr>
          </a:lstStyle>
          <a:p/>
        </p:txBody>
      </p:sp>
      <p:sp>
        <p:nvSpPr>
          <p:cNvPr id="110" name="Google Shape;110;p22"/>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1" name="Google Shape;111;p22"/>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2" name="Google Shape;112;p22"/>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13" name="Shape 113"/>
        <p:cNvGrpSpPr/>
        <p:nvPr/>
      </p:nvGrpSpPr>
      <p:grpSpPr>
        <a:xfrm>
          <a:off x="0" y="0"/>
          <a:ext cx="0" cy="0"/>
          <a:chOff x="0" y="0"/>
          <a:chExt cx="0" cy="0"/>
        </a:xfrm>
      </p:grpSpPr>
      <p:sp>
        <p:nvSpPr>
          <p:cNvPr id="114" name="Google Shape;114;p2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15" name="Google Shape;115;p23"/>
          <p:cNvSpPr txBox="1"/>
          <p:nvPr>
            <p:ph idx="1" type="body"/>
          </p:nvPr>
        </p:nvSpPr>
        <p:spPr>
          <a:xfrm rot="5400000">
            <a:off x="1154509" y="-125809"/>
            <a:ext cx="2262982" cy="41148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16" name="Google Shape;116;p2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7" name="Google Shape;117;p2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18" name="Google Shape;118;p2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19" name="Shape 119"/>
        <p:cNvGrpSpPr/>
        <p:nvPr/>
      </p:nvGrpSpPr>
      <p:grpSpPr>
        <a:xfrm>
          <a:off x="0" y="0"/>
          <a:ext cx="0" cy="0"/>
          <a:chOff x="0" y="0"/>
          <a:chExt cx="0" cy="0"/>
        </a:xfrm>
      </p:grpSpPr>
      <p:sp>
        <p:nvSpPr>
          <p:cNvPr id="120" name="Google Shape;120;p24"/>
          <p:cNvSpPr txBox="1"/>
          <p:nvPr>
            <p:ph type="title"/>
          </p:nvPr>
        </p:nvSpPr>
        <p:spPr>
          <a:xfrm rot="5400000">
            <a:off x="2366169" y="1085850"/>
            <a:ext cx="2925763" cy="1028700"/>
          </a:xfrm>
          <a:prstGeom prst="rect">
            <a:avLst/>
          </a:prstGeom>
          <a:noFill/>
          <a:ln>
            <a:noFill/>
          </a:ln>
        </p:spPr>
        <p:txBody>
          <a:bodyPr anchorCtr="0" anchor="ctr" bIns="22850" lIns="45725" spcFirstLastPara="1" rIns="45725" wrap="square" tIns="22850">
            <a:normAutofit/>
          </a:bodyPr>
          <a:lstStyle>
            <a:lvl1pPr lvl="0" algn="ctr">
              <a:spcBef>
                <a:spcPts val="0"/>
              </a:spcBef>
              <a:spcAft>
                <a:spcPts val="0"/>
              </a:spcAft>
              <a:buClr>
                <a:schemeClr val="dk1"/>
              </a:buClr>
              <a:buSzPts val="900"/>
              <a:buNone/>
              <a:defRPr/>
            </a:lvl1pPr>
            <a:lvl2pPr lvl="1">
              <a:spcBef>
                <a:spcPts val="0"/>
              </a:spcBef>
              <a:spcAft>
                <a:spcPts val="0"/>
              </a:spcAft>
              <a:buSzPts val="700"/>
              <a:buNone/>
              <a:defRPr/>
            </a:lvl2pPr>
            <a:lvl3pPr lvl="2">
              <a:spcBef>
                <a:spcPts val="0"/>
              </a:spcBef>
              <a:spcAft>
                <a:spcPts val="0"/>
              </a:spcAft>
              <a:buSzPts val="700"/>
              <a:buNone/>
              <a:defRPr/>
            </a:lvl3pPr>
            <a:lvl4pPr lvl="3">
              <a:spcBef>
                <a:spcPts val="0"/>
              </a:spcBef>
              <a:spcAft>
                <a:spcPts val="0"/>
              </a:spcAft>
              <a:buSzPts val="700"/>
              <a:buNone/>
              <a:defRPr/>
            </a:lvl4pPr>
            <a:lvl5pPr lvl="4">
              <a:spcBef>
                <a:spcPts val="0"/>
              </a:spcBef>
              <a:spcAft>
                <a:spcPts val="0"/>
              </a:spcAft>
              <a:buSzPts val="700"/>
              <a:buNone/>
              <a:defRPr/>
            </a:lvl5pPr>
            <a:lvl6pPr lvl="5">
              <a:spcBef>
                <a:spcPts val="0"/>
              </a:spcBef>
              <a:spcAft>
                <a:spcPts val="0"/>
              </a:spcAft>
              <a:buSzPts val="700"/>
              <a:buNone/>
              <a:defRPr/>
            </a:lvl6pPr>
            <a:lvl7pPr lvl="6">
              <a:spcBef>
                <a:spcPts val="0"/>
              </a:spcBef>
              <a:spcAft>
                <a:spcPts val="0"/>
              </a:spcAft>
              <a:buSzPts val="700"/>
              <a:buNone/>
              <a:defRPr/>
            </a:lvl7pPr>
            <a:lvl8pPr lvl="7">
              <a:spcBef>
                <a:spcPts val="0"/>
              </a:spcBef>
              <a:spcAft>
                <a:spcPts val="0"/>
              </a:spcAft>
              <a:buSzPts val="700"/>
              <a:buNone/>
              <a:defRPr/>
            </a:lvl8pPr>
            <a:lvl9pPr lvl="8">
              <a:spcBef>
                <a:spcPts val="0"/>
              </a:spcBef>
              <a:spcAft>
                <a:spcPts val="0"/>
              </a:spcAft>
              <a:buSzPts val="700"/>
              <a:buNone/>
              <a:defRPr/>
            </a:lvl9pPr>
          </a:lstStyle>
          <a:p/>
        </p:txBody>
      </p:sp>
      <p:sp>
        <p:nvSpPr>
          <p:cNvPr id="121" name="Google Shape;121;p24"/>
          <p:cNvSpPr txBox="1"/>
          <p:nvPr>
            <p:ph idx="1" type="body"/>
          </p:nvPr>
        </p:nvSpPr>
        <p:spPr>
          <a:xfrm rot="5400000">
            <a:off x="270669" y="95250"/>
            <a:ext cx="2925763" cy="3009900"/>
          </a:xfrm>
          <a:prstGeom prst="rect">
            <a:avLst/>
          </a:prstGeom>
          <a:noFill/>
          <a:ln>
            <a:noFill/>
          </a:ln>
        </p:spPr>
        <p:txBody>
          <a:bodyPr anchorCtr="0" anchor="t" bIns="22850" lIns="45725" spcFirstLastPara="1" rIns="45725" wrap="square" tIns="22850">
            <a:normAutofit/>
          </a:bodyPr>
          <a:lstStyle>
            <a:lvl1pPr indent="-285750" lvl="0" marL="457200" algn="l">
              <a:spcBef>
                <a:spcPts val="200"/>
              </a:spcBef>
              <a:spcAft>
                <a:spcPts val="0"/>
              </a:spcAft>
              <a:buClr>
                <a:schemeClr val="dk1"/>
              </a:buClr>
              <a:buSzPts val="900"/>
              <a:buChar char="•"/>
              <a:defRPr/>
            </a:lvl1pPr>
            <a:lvl2pPr indent="-285750" lvl="1" marL="914400" algn="l">
              <a:spcBef>
                <a:spcPts val="200"/>
              </a:spcBef>
              <a:spcAft>
                <a:spcPts val="0"/>
              </a:spcAft>
              <a:buClr>
                <a:schemeClr val="dk1"/>
              </a:buClr>
              <a:buSzPts val="900"/>
              <a:buChar char="–"/>
              <a:defRPr/>
            </a:lvl2pPr>
            <a:lvl3pPr indent="-285750" lvl="2" marL="1371600" algn="l">
              <a:spcBef>
                <a:spcPts val="200"/>
              </a:spcBef>
              <a:spcAft>
                <a:spcPts val="0"/>
              </a:spcAft>
              <a:buClr>
                <a:schemeClr val="dk1"/>
              </a:buClr>
              <a:buSzPts val="900"/>
              <a:buChar char="•"/>
              <a:defRPr/>
            </a:lvl3pPr>
            <a:lvl4pPr indent="-285750" lvl="3" marL="1828800" algn="l">
              <a:spcBef>
                <a:spcPts val="200"/>
              </a:spcBef>
              <a:spcAft>
                <a:spcPts val="0"/>
              </a:spcAft>
              <a:buClr>
                <a:schemeClr val="dk1"/>
              </a:buClr>
              <a:buSzPts val="900"/>
              <a:buChar char="–"/>
              <a:defRPr/>
            </a:lvl4pPr>
            <a:lvl5pPr indent="-285750" lvl="4" marL="2286000" algn="l">
              <a:spcBef>
                <a:spcPts val="200"/>
              </a:spcBef>
              <a:spcAft>
                <a:spcPts val="0"/>
              </a:spcAft>
              <a:buClr>
                <a:schemeClr val="dk1"/>
              </a:buClr>
              <a:buSzPts val="900"/>
              <a:buChar char="»"/>
              <a:defRPr/>
            </a:lvl5pPr>
            <a:lvl6pPr indent="-285750" lvl="5" marL="2743200" algn="l">
              <a:spcBef>
                <a:spcPts val="200"/>
              </a:spcBef>
              <a:spcAft>
                <a:spcPts val="0"/>
              </a:spcAft>
              <a:buClr>
                <a:schemeClr val="dk1"/>
              </a:buClr>
              <a:buSzPts val="900"/>
              <a:buChar char="•"/>
              <a:defRPr/>
            </a:lvl6pPr>
            <a:lvl7pPr indent="-285750" lvl="6" marL="3200400" algn="l">
              <a:spcBef>
                <a:spcPts val="200"/>
              </a:spcBef>
              <a:spcAft>
                <a:spcPts val="0"/>
              </a:spcAft>
              <a:buClr>
                <a:schemeClr val="dk1"/>
              </a:buClr>
              <a:buSzPts val="900"/>
              <a:buChar char="•"/>
              <a:defRPr/>
            </a:lvl7pPr>
            <a:lvl8pPr indent="-285750" lvl="7" marL="3657600" algn="l">
              <a:spcBef>
                <a:spcPts val="200"/>
              </a:spcBef>
              <a:spcAft>
                <a:spcPts val="0"/>
              </a:spcAft>
              <a:buClr>
                <a:schemeClr val="dk1"/>
              </a:buClr>
              <a:buSzPts val="900"/>
              <a:buChar char="•"/>
              <a:defRPr/>
            </a:lvl8pPr>
            <a:lvl9pPr indent="-285750" lvl="8" marL="4114800" algn="l">
              <a:spcBef>
                <a:spcPts val="200"/>
              </a:spcBef>
              <a:spcAft>
                <a:spcPts val="0"/>
              </a:spcAft>
              <a:buClr>
                <a:schemeClr val="dk1"/>
              </a:buClr>
              <a:buSzPts val="900"/>
              <a:buChar char="•"/>
              <a:defRPr/>
            </a:lvl9pPr>
          </a:lstStyle>
          <a:p/>
        </p:txBody>
      </p:sp>
      <p:sp>
        <p:nvSpPr>
          <p:cNvPr id="122" name="Google Shape;122;p24"/>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algn="l">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3" name="Google Shape;123;p24"/>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algn="ctr">
              <a:spcBef>
                <a:spcPts val="0"/>
              </a:spcBef>
              <a:spcAft>
                <a:spcPts val="0"/>
              </a:spcAft>
              <a:buSzPts val="700"/>
              <a:buNone/>
              <a:defRPr/>
            </a:lvl1pPr>
            <a:lvl2pPr lvl="1" algn="l">
              <a:spcBef>
                <a:spcPts val="0"/>
              </a:spcBef>
              <a:spcAft>
                <a:spcPts val="0"/>
              </a:spcAft>
              <a:buSzPts val="700"/>
              <a:buNone/>
              <a:defRPr/>
            </a:lvl2pPr>
            <a:lvl3pPr lvl="2" algn="l">
              <a:spcBef>
                <a:spcPts val="0"/>
              </a:spcBef>
              <a:spcAft>
                <a:spcPts val="0"/>
              </a:spcAft>
              <a:buSzPts val="700"/>
              <a:buNone/>
              <a:defRPr/>
            </a:lvl3pPr>
            <a:lvl4pPr lvl="3" algn="l">
              <a:spcBef>
                <a:spcPts val="0"/>
              </a:spcBef>
              <a:spcAft>
                <a:spcPts val="0"/>
              </a:spcAft>
              <a:buSzPts val="700"/>
              <a:buNone/>
              <a:defRPr/>
            </a:lvl4pPr>
            <a:lvl5pPr lvl="4" algn="l">
              <a:spcBef>
                <a:spcPts val="0"/>
              </a:spcBef>
              <a:spcAft>
                <a:spcPts val="0"/>
              </a:spcAft>
              <a:buSzPts val="700"/>
              <a:buNone/>
              <a:defRPr/>
            </a:lvl5pPr>
            <a:lvl6pPr lvl="5" algn="l">
              <a:spcBef>
                <a:spcPts val="0"/>
              </a:spcBef>
              <a:spcAft>
                <a:spcPts val="0"/>
              </a:spcAft>
              <a:buSzPts val="700"/>
              <a:buNone/>
              <a:defRPr/>
            </a:lvl6pPr>
            <a:lvl7pPr lvl="6" algn="l">
              <a:spcBef>
                <a:spcPts val="0"/>
              </a:spcBef>
              <a:spcAft>
                <a:spcPts val="0"/>
              </a:spcAft>
              <a:buSzPts val="700"/>
              <a:buNone/>
              <a:defRPr/>
            </a:lvl7pPr>
            <a:lvl8pPr lvl="7" algn="l">
              <a:spcBef>
                <a:spcPts val="0"/>
              </a:spcBef>
              <a:spcAft>
                <a:spcPts val="0"/>
              </a:spcAft>
              <a:buSzPts val="700"/>
              <a:buNone/>
              <a:defRPr/>
            </a:lvl8pPr>
            <a:lvl9pPr lvl="8" algn="l">
              <a:spcBef>
                <a:spcPts val="0"/>
              </a:spcBef>
              <a:spcAft>
                <a:spcPts val="0"/>
              </a:spcAft>
              <a:buSzPts val="700"/>
              <a:buNone/>
              <a:defRPr/>
            </a:lvl9pPr>
          </a:lstStyle>
          <a:p/>
        </p:txBody>
      </p:sp>
      <p:sp>
        <p:nvSpPr>
          <p:cNvPr id="124" name="Google Shape;124;p24"/>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3.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228600" y="137319"/>
            <a:ext cx="4114800" cy="571500"/>
          </a:xfrm>
          <a:prstGeom prst="rect">
            <a:avLst/>
          </a:prstGeom>
          <a:noFill/>
          <a:ln>
            <a:noFill/>
          </a:ln>
        </p:spPr>
        <p:txBody>
          <a:bodyPr anchorCtr="0" anchor="ctr" bIns="22850" lIns="45725" spcFirstLastPara="1" rIns="45725" wrap="square" tIns="22850">
            <a:normAutofit/>
          </a:bodyPr>
          <a:lstStyle>
            <a:lvl1pPr lvl="0" marR="0" rtl="0" algn="ctr">
              <a:spcBef>
                <a:spcPts val="0"/>
              </a:spcBef>
              <a:spcAft>
                <a:spcPts val="0"/>
              </a:spcAft>
              <a:buClr>
                <a:schemeClr val="dk1"/>
              </a:buClr>
              <a:buSzPts val="2200"/>
              <a:buFont typeface="Calibri"/>
              <a:buNone/>
              <a:defRPr b="0" i="0" sz="2200" u="none" cap="none" strike="noStrike">
                <a:solidFill>
                  <a:schemeClr val="dk1"/>
                </a:solidFill>
                <a:latin typeface="Calibri"/>
                <a:ea typeface="Calibri"/>
                <a:cs typeface="Calibri"/>
                <a:sym typeface="Calibri"/>
              </a:defRPr>
            </a:lvl1pPr>
            <a:lvl2pPr lvl="1">
              <a:spcBef>
                <a:spcPts val="0"/>
              </a:spcBef>
              <a:spcAft>
                <a:spcPts val="0"/>
              </a:spcAft>
              <a:buSzPts val="700"/>
              <a:buNone/>
              <a:defRPr sz="900"/>
            </a:lvl2pPr>
            <a:lvl3pPr lvl="2">
              <a:spcBef>
                <a:spcPts val="0"/>
              </a:spcBef>
              <a:spcAft>
                <a:spcPts val="0"/>
              </a:spcAft>
              <a:buSzPts val="700"/>
              <a:buNone/>
              <a:defRPr sz="900"/>
            </a:lvl3pPr>
            <a:lvl4pPr lvl="3">
              <a:spcBef>
                <a:spcPts val="0"/>
              </a:spcBef>
              <a:spcAft>
                <a:spcPts val="0"/>
              </a:spcAft>
              <a:buSzPts val="700"/>
              <a:buNone/>
              <a:defRPr sz="900"/>
            </a:lvl4pPr>
            <a:lvl5pPr lvl="4">
              <a:spcBef>
                <a:spcPts val="0"/>
              </a:spcBef>
              <a:spcAft>
                <a:spcPts val="0"/>
              </a:spcAft>
              <a:buSzPts val="700"/>
              <a:buNone/>
              <a:defRPr sz="900"/>
            </a:lvl5pPr>
            <a:lvl6pPr lvl="5">
              <a:spcBef>
                <a:spcPts val="0"/>
              </a:spcBef>
              <a:spcAft>
                <a:spcPts val="0"/>
              </a:spcAft>
              <a:buSzPts val="700"/>
              <a:buNone/>
              <a:defRPr sz="900"/>
            </a:lvl6pPr>
            <a:lvl7pPr lvl="6">
              <a:spcBef>
                <a:spcPts val="0"/>
              </a:spcBef>
              <a:spcAft>
                <a:spcPts val="0"/>
              </a:spcAft>
              <a:buSzPts val="700"/>
              <a:buNone/>
              <a:defRPr sz="900"/>
            </a:lvl7pPr>
            <a:lvl8pPr lvl="7">
              <a:spcBef>
                <a:spcPts val="0"/>
              </a:spcBef>
              <a:spcAft>
                <a:spcPts val="0"/>
              </a:spcAft>
              <a:buSzPts val="700"/>
              <a:buNone/>
              <a:defRPr sz="900"/>
            </a:lvl8pPr>
            <a:lvl9pPr lvl="8">
              <a:spcBef>
                <a:spcPts val="0"/>
              </a:spcBef>
              <a:spcAft>
                <a:spcPts val="0"/>
              </a:spcAft>
              <a:buSzPts val="700"/>
              <a:buNone/>
              <a:defRPr sz="900"/>
            </a:lvl9pPr>
          </a:lstStyle>
          <a:p/>
        </p:txBody>
      </p:sp>
      <p:sp>
        <p:nvSpPr>
          <p:cNvPr id="52" name="Google Shape;52;p13"/>
          <p:cNvSpPr txBox="1"/>
          <p:nvPr>
            <p:ph idx="1" type="body"/>
          </p:nvPr>
        </p:nvSpPr>
        <p:spPr>
          <a:xfrm>
            <a:off x="228600" y="800100"/>
            <a:ext cx="4114800" cy="2262982"/>
          </a:xfrm>
          <a:prstGeom prst="rect">
            <a:avLst/>
          </a:prstGeom>
          <a:noFill/>
          <a:ln>
            <a:noFill/>
          </a:ln>
        </p:spPr>
        <p:txBody>
          <a:bodyPr anchorCtr="0" anchor="t" bIns="22850" lIns="45725" spcFirstLastPara="1" rIns="45725" wrap="square" tIns="22850">
            <a:normAutofit/>
          </a:bodyPr>
          <a:lstStyle>
            <a:lvl1pPr indent="-330200" lvl="0" marL="457200" marR="0" rtl="0" algn="l">
              <a:spcBef>
                <a:spcPts val="3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indent="-317500" lvl="1" marL="914400" marR="0" rtl="0" algn="l">
              <a:spcBef>
                <a:spcPts val="3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2pPr>
            <a:lvl3pPr indent="-304800" lvl="2" marL="1371600" marR="0" rtl="0" algn="l">
              <a:spcBef>
                <a:spcPts val="200"/>
              </a:spcBef>
              <a:spcAft>
                <a:spcPts val="0"/>
              </a:spcAft>
              <a:buClr>
                <a:schemeClr val="dk1"/>
              </a:buClr>
              <a:buSzPts val="1200"/>
              <a:buFont typeface="Arial"/>
              <a:buChar char="•"/>
              <a:defRPr b="0" i="0" sz="1200" u="none" cap="none" strike="noStrike">
                <a:solidFill>
                  <a:schemeClr val="dk1"/>
                </a:solidFill>
                <a:latin typeface="Calibri"/>
                <a:ea typeface="Calibri"/>
                <a:cs typeface="Calibri"/>
                <a:sym typeface="Calibri"/>
              </a:defRPr>
            </a:lvl3pPr>
            <a:lvl4pPr indent="-292100" lvl="3" marL="1828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4pPr>
            <a:lvl5pPr indent="-292100" lvl="4" marL="22860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5pPr>
            <a:lvl6pPr indent="-292100" lvl="5" marL="27432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6pPr>
            <a:lvl7pPr indent="-292100" lvl="6" marL="32004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7pPr>
            <a:lvl8pPr indent="-292100" lvl="7" marL="36576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8pPr>
            <a:lvl9pPr indent="-292100" lvl="8" marL="4114800" marR="0" rtl="0" algn="l">
              <a:spcBef>
                <a:spcPts val="200"/>
              </a:spcBef>
              <a:spcAft>
                <a:spcPts val="0"/>
              </a:spcAft>
              <a:buClr>
                <a:schemeClr val="dk1"/>
              </a:buClr>
              <a:buSzPts val="1000"/>
              <a:buFont typeface="Arial"/>
              <a:buChar char="•"/>
              <a:defRPr b="0" i="0" sz="10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228600" y="3178175"/>
            <a:ext cx="1066800" cy="182563"/>
          </a:xfrm>
          <a:prstGeom prst="rect">
            <a:avLst/>
          </a:prstGeom>
          <a:noFill/>
          <a:ln>
            <a:noFill/>
          </a:ln>
        </p:spPr>
        <p:txBody>
          <a:bodyPr anchorCtr="0" anchor="ctr" bIns="22850" lIns="45725" spcFirstLastPara="1" rIns="45725" wrap="square" tIns="22850">
            <a:noAutofit/>
          </a:bodyPr>
          <a:lstStyle>
            <a:lvl1pPr lvl="0" marR="0" rtl="0" algn="l">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1562100" y="3178175"/>
            <a:ext cx="1447800" cy="182563"/>
          </a:xfrm>
          <a:prstGeom prst="rect">
            <a:avLst/>
          </a:prstGeom>
          <a:noFill/>
          <a:ln>
            <a:noFill/>
          </a:ln>
        </p:spPr>
        <p:txBody>
          <a:bodyPr anchorCtr="0" anchor="ctr" bIns="22850" lIns="45725" spcFirstLastPara="1" rIns="45725" wrap="square" tIns="22850">
            <a:noAutofit/>
          </a:bodyPr>
          <a:lstStyle>
            <a:lvl1pPr lvl="0" marR="0" rtl="0" algn="ctr">
              <a:spcBef>
                <a:spcPts val="0"/>
              </a:spcBef>
              <a:spcAft>
                <a:spcPts val="0"/>
              </a:spcAft>
              <a:buSzPts val="700"/>
              <a:buNone/>
              <a:defRPr b="0" i="0" sz="600" u="none" cap="none" strike="noStrike">
                <a:solidFill>
                  <a:srgbClr val="888888"/>
                </a:solidFill>
                <a:latin typeface="Calibri"/>
                <a:ea typeface="Calibri"/>
                <a:cs typeface="Calibri"/>
                <a:sym typeface="Calibri"/>
              </a:defRPr>
            </a:lvl1pPr>
            <a:lvl2pPr lvl="1"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2pPr>
            <a:lvl3pPr lvl="2"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3pPr>
            <a:lvl4pPr lvl="3"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4pPr>
            <a:lvl5pPr lvl="4"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5pPr>
            <a:lvl6pPr lvl="5"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6pPr>
            <a:lvl7pPr lvl="6"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7pPr>
            <a:lvl8pPr lvl="7"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8pPr>
            <a:lvl9pPr lvl="8" marR="0" rtl="0" algn="l">
              <a:spcBef>
                <a:spcPts val="0"/>
              </a:spcBef>
              <a:spcAft>
                <a:spcPts val="0"/>
              </a:spcAft>
              <a:buSzPts val="700"/>
              <a:buNone/>
              <a:defRPr b="0" i="0" sz="9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3276600" y="3178175"/>
            <a:ext cx="1066800" cy="182563"/>
          </a:xfrm>
          <a:prstGeom prst="rect">
            <a:avLst/>
          </a:prstGeom>
          <a:noFill/>
          <a:ln>
            <a:noFill/>
          </a:ln>
        </p:spPr>
        <p:txBody>
          <a:bodyPr anchorCtr="0" anchor="ctr" bIns="22850" lIns="45725" spcFirstLastPara="1" rIns="45725" wrap="square" tIns="22850">
            <a:noAutofit/>
          </a:bodyPr>
          <a:lstStyle>
            <a:lvl1pPr indent="0" lvl="0" marL="0" marR="0" rtl="0" algn="r">
              <a:spcBef>
                <a:spcPts val="0"/>
              </a:spcBef>
              <a:buNone/>
              <a:defRPr b="0" i="0" sz="600" u="none" cap="none" strike="noStrike">
                <a:solidFill>
                  <a:srgbClr val="888888"/>
                </a:solidFill>
                <a:latin typeface="Calibri"/>
                <a:ea typeface="Calibri"/>
                <a:cs typeface="Calibri"/>
                <a:sym typeface="Calibri"/>
              </a:defRPr>
            </a:lvl1pPr>
            <a:lvl2pPr indent="0" lvl="1" marL="0" marR="0" rtl="0" algn="r">
              <a:spcBef>
                <a:spcPts val="0"/>
              </a:spcBef>
              <a:buNone/>
              <a:defRPr b="0" i="0" sz="600" u="none" cap="none" strike="noStrike">
                <a:solidFill>
                  <a:srgbClr val="888888"/>
                </a:solidFill>
                <a:latin typeface="Calibri"/>
                <a:ea typeface="Calibri"/>
                <a:cs typeface="Calibri"/>
                <a:sym typeface="Calibri"/>
              </a:defRPr>
            </a:lvl2pPr>
            <a:lvl3pPr indent="0" lvl="2" marL="0" marR="0" rtl="0" algn="r">
              <a:spcBef>
                <a:spcPts val="0"/>
              </a:spcBef>
              <a:buNone/>
              <a:defRPr b="0" i="0" sz="600" u="none" cap="none" strike="noStrike">
                <a:solidFill>
                  <a:srgbClr val="888888"/>
                </a:solidFill>
                <a:latin typeface="Calibri"/>
                <a:ea typeface="Calibri"/>
                <a:cs typeface="Calibri"/>
                <a:sym typeface="Calibri"/>
              </a:defRPr>
            </a:lvl3pPr>
            <a:lvl4pPr indent="0" lvl="3" marL="0" marR="0" rtl="0" algn="r">
              <a:spcBef>
                <a:spcPts val="0"/>
              </a:spcBef>
              <a:buNone/>
              <a:defRPr b="0" i="0" sz="600" u="none" cap="none" strike="noStrike">
                <a:solidFill>
                  <a:srgbClr val="888888"/>
                </a:solidFill>
                <a:latin typeface="Calibri"/>
                <a:ea typeface="Calibri"/>
                <a:cs typeface="Calibri"/>
                <a:sym typeface="Calibri"/>
              </a:defRPr>
            </a:lvl4pPr>
            <a:lvl5pPr indent="0" lvl="4" marL="0" marR="0" rtl="0" algn="r">
              <a:spcBef>
                <a:spcPts val="0"/>
              </a:spcBef>
              <a:buNone/>
              <a:defRPr b="0" i="0" sz="600" u="none" cap="none" strike="noStrike">
                <a:solidFill>
                  <a:srgbClr val="888888"/>
                </a:solidFill>
                <a:latin typeface="Calibri"/>
                <a:ea typeface="Calibri"/>
                <a:cs typeface="Calibri"/>
                <a:sym typeface="Calibri"/>
              </a:defRPr>
            </a:lvl5pPr>
            <a:lvl6pPr indent="0" lvl="5" marL="0" marR="0" rtl="0" algn="r">
              <a:spcBef>
                <a:spcPts val="0"/>
              </a:spcBef>
              <a:buNone/>
              <a:defRPr b="0" i="0" sz="600" u="none" cap="none" strike="noStrike">
                <a:solidFill>
                  <a:srgbClr val="888888"/>
                </a:solidFill>
                <a:latin typeface="Calibri"/>
                <a:ea typeface="Calibri"/>
                <a:cs typeface="Calibri"/>
                <a:sym typeface="Calibri"/>
              </a:defRPr>
            </a:lvl6pPr>
            <a:lvl7pPr indent="0" lvl="6" marL="0" marR="0" rtl="0" algn="r">
              <a:spcBef>
                <a:spcPts val="0"/>
              </a:spcBef>
              <a:buNone/>
              <a:defRPr b="0" i="0" sz="600" u="none" cap="none" strike="noStrike">
                <a:solidFill>
                  <a:srgbClr val="888888"/>
                </a:solidFill>
                <a:latin typeface="Calibri"/>
                <a:ea typeface="Calibri"/>
                <a:cs typeface="Calibri"/>
                <a:sym typeface="Calibri"/>
              </a:defRPr>
            </a:lvl7pPr>
            <a:lvl8pPr indent="0" lvl="7" marL="0" marR="0" rtl="0" algn="r">
              <a:spcBef>
                <a:spcPts val="0"/>
              </a:spcBef>
              <a:buNone/>
              <a:defRPr b="0" i="0" sz="600" u="none" cap="none" strike="noStrike">
                <a:solidFill>
                  <a:srgbClr val="888888"/>
                </a:solidFill>
                <a:latin typeface="Calibri"/>
                <a:ea typeface="Calibri"/>
                <a:cs typeface="Calibri"/>
                <a:sym typeface="Calibri"/>
              </a:defRPr>
            </a:lvl8pPr>
            <a:lvl9pPr indent="0" lvl="8" marL="0" marR="0" rtl="0" algn="r">
              <a:spcBef>
                <a:spcPts val="0"/>
              </a:spcBef>
              <a:buNone/>
              <a:defRPr b="0" i="0" sz="6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hyperlink" Target="https://docs.google.com/spreadsheets/d/1eNbhNIBm-rKsRo5YPQBeqP2iWywkBj8JGB9tNWzQ5FE/edit?usp=sharing"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3.png"/><Relationship Id="rId4" Type="http://schemas.openxmlformats.org/officeDocument/2006/relationships/image" Target="../media/image9.png"/><Relationship Id="rId5" Type="http://schemas.openxmlformats.org/officeDocument/2006/relationships/hyperlink" Target="https://docs.google.com/spreadsheets/d/1eNbhNIBm-rKsRo5YPQBeqP2iWywkBj8JGB9tNWzQ5FE/edit?usp=sharin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8.png"/><Relationship Id="rId5" Type="http://schemas.openxmlformats.org/officeDocument/2006/relationships/hyperlink" Target="https://docs.google.com/spreadsheets/d/1eNbhNIBm-rKsRo5YPQBeqP2iWywkBj8JGB9tNWzQ5FE/edit?usp=sharing"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4.png"/><Relationship Id="rId6" Type="http://schemas.openxmlformats.org/officeDocument/2006/relationships/hyperlink" Target="https://docs.google.com/spreadsheets/d/1eNbhNIBm-rKsRo5YPQBeqP2iWywkBj8JGB9tNWzQ5FE/edit?usp=sharin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 Id="rId4" Type="http://schemas.openxmlformats.org/officeDocument/2006/relationships/image" Target="../media/image26.png"/><Relationship Id="rId5" Type="http://schemas.openxmlformats.org/officeDocument/2006/relationships/hyperlink" Target="https://docs.google.com/spreadsheets/d/1eNbhNIBm-rKsRo5YPQBeqP2iWywkBj8JGB9tNWzQ5FE/edit?usp=sharin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 Id="rId5" Type="http://schemas.openxmlformats.org/officeDocument/2006/relationships/image" Target="../media/image22.png"/><Relationship Id="rId6" Type="http://schemas.openxmlformats.org/officeDocument/2006/relationships/image" Target="../media/image2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 Id="rId5"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 Id="rId5"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 Id="rId5"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 Id="rId5" Type="http://schemas.openxmlformats.org/officeDocument/2006/relationships/image" Target="../media/image2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 Id="rId5"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2.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3.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5.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7.xml"/><Relationship Id="rId3" Type="http://schemas.openxmlformats.org/officeDocument/2006/relationships/image" Target="../media/image3.png"/><Relationship Id="rId4" Type="http://schemas.openxmlformats.org/officeDocument/2006/relationships/hyperlink" Target="https://docs.google.com/spreadsheets/d/1eNbhNIBm-rKsRo5YPQBeqP2iWywkBj8JGB9tNWzQ5FE/edit?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8.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hyperlink" Target="https://docs.google.com/spreadsheets/d/1eNbhNIBm-rKsRo5YPQBeqP2iWywkBj8JGB9tNWzQ5FE/edit?usp=sharing"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3.png"/><Relationship Id="rId5" Type="http://schemas.openxmlformats.org/officeDocument/2006/relationships/hyperlink" Target="https://docs.google.com/spreadsheets/d/1eNbhNIBm-rKsRo5YPQBeqP2iWywkBj8JGB9tNWzQ5FE/edit?usp=sharing"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3.png"/><Relationship Id="rId5" Type="http://schemas.openxmlformats.org/officeDocument/2006/relationships/hyperlink" Target="https://docs.google.com/spreadsheets/d/1eNbhNIBm-rKsRo5YPQBeqP2iWywkBj8JGB9tNWzQ5FE/edit?usp=sharin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hyperlink" Target="https://docs.google.com/spreadsheets/d/1eNbhNIBm-rKsRo5YPQBeqP2iWywkBj8JGB9tNWzQ5FE/edit?usp=sharing"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3.png"/><Relationship Id="rId4" Type="http://schemas.openxmlformats.org/officeDocument/2006/relationships/image" Target="../media/image13.png"/><Relationship Id="rId5" Type="http://schemas.openxmlformats.org/officeDocument/2006/relationships/hyperlink" Target="https://docs.google.com/spreadsheets/d/1eNbhNIBm-rKsRo5YPQBeqP2iWywkBj8JGB9tNWzQ5FE/edit?usp=sharing"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5"/>
          <p:cNvSpPr/>
          <p:nvPr/>
        </p:nvSpPr>
        <p:spPr>
          <a:xfrm>
            <a:off x="594316" y="514350"/>
            <a:ext cx="301928" cy="249001"/>
          </a:xfrm>
          <a:custGeom>
            <a:rect b="b" l="l" r="r" t="t"/>
            <a:pathLst>
              <a:path extrusionOk="0" h="498001" w="603856">
                <a:moveTo>
                  <a:pt x="0" y="0"/>
                </a:moveTo>
                <a:lnTo>
                  <a:pt x="603856" y="0"/>
                </a:lnTo>
                <a:lnTo>
                  <a:pt x="603856" y="498001"/>
                </a:lnTo>
                <a:lnTo>
                  <a:pt x="0" y="498001"/>
                </a:lnTo>
                <a:lnTo>
                  <a:pt x="0" y="0"/>
                </a:lnTo>
                <a:close/>
              </a:path>
            </a:pathLst>
          </a:custGeom>
          <a:blipFill rotWithShape="1">
            <a:blip r:embed="rId3">
              <a:alphaModFix/>
            </a:blip>
            <a:stretch>
              <a:fillRect b="0" l="0" r="0" t="0"/>
            </a:stretch>
          </a:blipFill>
          <a:ln>
            <a:noFill/>
          </a:ln>
        </p:spPr>
      </p:sp>
      <p:sp>
        <p:nvSpPr>
          <p:cNvPr id="130" name="Google Shape;130;p25"/>
          <p:cNvSpPr/>
          <p:nvPr/>
        </p:nvSpPr>
        <p:spPr>
          <a:xfrm>
            <a:off x="3696304" y="1817635"/>
            <a:ext cx="4933347" cy="3435403"/>
          </a:xfrm>
          <a:custGeom>
            <a:rect b="b" l="l" r="r" t="t"/>
            <a:pathLst>
              <a:path extrusionOk="0" h="6870806" w="9866693">
                <a:moveTo>
                  <a:pt x="0" y="0"/>
                </a:moveTo>
                <a:lnTo>
                  <a:pt x="9866693" y="0"/>
                </a:lnTo>
                <a:lnTo>
                  <a:pt x="9866693" y="6870806"/>
                </a:lnTo>
                <a:lnTo>
                  <a:pt x="0" y="6870806"/>
                </a:lnTo>
                <a:lnTo>
                  <a:pt x="0" y="0"/>
                </a:lnTo>
                <a:close/>
              </a:path>
            </a:pathLst>
          </a:custGeom>
          <a:blipFill rotWithShape="1">
            <a:blip r:embed="rId4">
              <a:alphaModFix/>
            </a:blip>
            <a:stretch>
              <a:fillRect b="0" l="0" r="0" t="0"/>
            </a:stretch>
          </a:blipFill>
          <a:ln>
            <a:noFill/>
          </a:ln>
        </p:spPr>
      </p:sp>
      <p:sp>
        <p:nvSpPr>
          <p:cNvPr id="131" name="Google Shape;131;p25"/>
          <p:cNvSpPr txBox="1"/>
          <p:nvPr/>
        </p:nvSpPr>
        <p:spPr>
          <a:xfrm>
            <a:off x="990600" y="609146"/>
            <a:ext cx="2133600" cy="110700"/>
          </a:xfrm>
          <a:prstGeom prst="rect">
            <a:avLst/>
          </a:prstGeom>
          <a:noFill/>
          <a:ln>
            <a:noFill/>
          </a:ln>
        </p:spPr>
        <p:txBody>
          <a:bodyPr anchorCtr="0" anchor="t" bIns="0" lIns="0" spcFirstLastPara="1" rIns="0" wrap="square" tIns="0">
            <a:spAutoFit/>
          </a:bodyPr>
          <a:lstStyle/>
          <a:p>
            <a:pPr indent="0" lvl="0" marL="0" marR="0" rtl="0" algn="l">
              <a:lnSpc>
                <a:spcPct val="79978"/>
              </a:lnSpc>
              <a:spcBef>
                <a:spcPts val="0"/>
              </a:spcBef>
              <a:spcAft>
                <a:spcPts val="0"/>
              </a:spcAft>
              <a:buNone/>
            </a:pPr>
            <a:r>
              <a:rPr b="0" i="0" lang="en" sz="900" u="none" cap="none" strike="noStrike">
                <a:solidFill>
                  <a:srgbClr val="2F1800"/>
                </a:solidFill>
                <a:latin typeface="DM Sans"/>
                <a:ea typeface="DM Sans"/>
                <a:cs typeface="DM Sans"/>
                <a:sym typeface="DM Sans"/>
              </a:rPr>
              <a:t>Lidia Puspa N </a:t>
            </a:r>
            <a:endParaRPr sz="700"/>
          </a:p>
        </p:txBody>
      </p:sp>
      <p:sp>
        <p:nvSpPr>
          <p:cNvPr id="132" name="Google Shape;132;p25"/>
          <p:cNvSpPr txBox="1"/>
          <p:nvPr/>
        </p:nvSpPr>
        <p:spPr>
          <a:xfrm>
            <a:off x="552405" y="1543307"/>
            <a:ext cx="5942100" cy="2137200"/>
          </a:xfrm>
          <a:prstGeom prst="rect">
            <a:avLst/>
          </a:prstGeom>
          <a:noFill/>
          <a:ln>
            <a:noFill/>
          </a:ln>
        </p:spPr>
        <p:txBody>
          <a:bodyPr anchorCtr="0" anchor="t" bIns="0" lIns="0" spcFirstLastPara="1" rIns="0" wrap="square" tIns="0">
            <a:spAutoFit/>
          </a:bodyPr>
          <a:lstStyle/>
          <a:p>
            <a:pPr indent="0" lvl="0" marL="0" marR="0" rtl="0" algn="l">
              <a:lnSpc>
                <a:spcPct val="107786"/>
              </a:lnSpc>
              <a:spcBef>
                <a:spcPts val="0"/>
              </a:spcBef>
              <a:spcAft>
                <a:spcPts val="0"/>
              </a:spcAft>
              <a:buNone/>
            </a:pPr>
            <a:r>
              <a:rPr b="1" lang="en" sz="4400">
                <a:solidFill>
                  <a:srgbClr val="2F1800"/>
                </a:solidFill>
                <a:latin typeface="Saira"/>
                <a:ea typeface="Saira"/>
                <a:cs typeface="Saira"/>
                <a:sym typeface="Saira"/>
              </a:rPr>
              <a:t>Campaign Effectiveness Analysis</a:t>
            </a:r>
            <a:endParaRPr sz="100"/>
          </a:p>
        </p:txBody>
      </p:sp>
      <p:sp>
        <p:nvSpPr>
          <p:cNvPr id="133" name="Google Shape;133;p25"/>
          <p:cNvSpPr txBox="1"/>
          <p:nvPr/>
        </p:nvSpPr>
        <p:spPr>
          <a:xfrm>
            <a:off x="594316" y="1118427"/>
            <a:ext cx="7559100" cy="95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lang="en" sz="3100">
                <a:solidFill>
                  <a:srgbClr val="2F1800"/>
                </a:solidFill>
                <a:latin typeface="Saira ExtraLight"/>
                <a:ea typeface="Saira ExtraLight"/>
                <a:cs typeface="Saira ExtraLight"/>
                <a:sym typeface="Saira ExtraLight"/>
              </a:rPr>
              <a:t>TokoBli E-commerce</a:t>
            </a:r>
            <a:endParaRPr b="0" i="0" sz="3100" u="none" cap="none" strike="noStrike">
              <a:solidFill>
                <a:srgbClr val="2F1800"/>
              </a:solidFill>
              <a:latin typeface="Saira ExtraLight"/>
              <a:ea typeface="Saira ExtraLight"/>
              <a:cs typeface="Saira ExtraLight"/>
              <a:sym typeface="Saira ExtraLight"/>
            </a:endParaRPr>
          </a:p>
          <a:p>
            <a:pPr indent="0" lvl="0" marL="0" marR="0" rtl="0" algn="l">
              <a:lnSpc>
                <a:spcPct val="100000"/>
              </a:lnSpc>
              <a:spcBef>
                <a:spcPts val="0"/>
              </a:spcBef>
              <a:spcAft>
                <a:spcPts val="0"/>
              </a:spcAft>
              <a:buNone/>
            </a:pPr>
            <a:r>
              <a:t/>
            </a:r>
            <a:endParaRPr b="0" i="0" sz="3100" u="none" cap="none" strike="noStrike">
              <a:solidFill>
                <a:srgbClr val="2F1800"/>
              </a:solidFill>
              <a:latin typeface="Saira ExtraLight"/>
              <a:ea typeface="Saira ExtraLight"/>
              <a:cs typeface="Saira ExtraLight"/>
              <a:sym typeface="Saira ExtraLight"/>
            </a:endParaRPr>
          </a:p>
        </p:txBody>
      </p:sp>
      <p:sp>
        <p:nvSpPr>
          <p:cNvPr id="134" name="Google Shape;134;p25"/>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5"/>
              </a:rPr>
              <a:t>https://docs.google.com/spreadsheets/d/1eNbhNIBm-rKsRo5YPQBeqP2iWywkBj8JGB9tNWzQ5FE/edit?usp=sharing</a:t>
            </a:r>
            <a:endParaRPr sz="600"/>
          </a:p>
        </p:txBody>
      </p:sp>
      <p:sp>
        <p:nvSpPr>
          <p:cNvPr id="135" name="Google Shape;135;p25"/>
          <p:cNvSpPr txBox="1"/>
          <p:nvPr/>
        </p:nvSpPr>
        <p:spPr>
          <a:xfrm>
            <a:off x="594325" y="3815850"/>
            <a:ext cx="2912700" cy="86100"/>
          </a:xfrm>
          <a:prstGeom prst="rect">
            <a:avLst/>
          </a:prstGeom>
          <a:noFill/>
          <a:ln>
            <a:noFill/>
          </a:ln>
        </p:spPr>
        <p:txBody>
          <a:bodyPr anchorCtr="0" anchor="t" bIns="0" lIns="0" spcFirstLastPara="1" rIns="0" wrap="square" tIns="0">
            <a:spAutoFit/>
          </a:bodyPr>
          <a:lstStyle/>
          <a:p>
            <a:pPr indent="0" lvl="0" marL="0" marR="0" rtl="0" algn="l">
              <a:lnSpc>
                <a:spcPct val="79978"/>
              </a:lnSpc>
              <a:spcBef>
                <a:spcPts val="0"/>
              </a:spcBef>
              <a:spcAft>
                <a:spcPts val="0"/>
              </a:spcAft>
              <a:buNone/>
            </a:pPr>
            <a:r>
              <a:t/>
            </a:r>
            <a:endParaRPr sz="7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nvSpPr>
        <p:spPr>
          <a:xfrm>
            <a:off x="419100" y="2722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Clean Up the Data </a:t>
            </a:r>
            <a:r>
              <a:rPr b="1" lang="en" sz="3100">
                <a:solidFill>
                  <a:srgbClr val="2F1800"/>
                </a:solidFill>
                <a:latin typeface="Saira"/>
                <a:ea typeface="Saira"/>
                <a:cs typeface="Saira"/>
                <a:sym typeface="Saira"/>
              </a:rPr>
              <a:t> (6/7)</a:t>
            </a:r>
            <a:endParaRPr b="1" sz="3100">
              <a:solidFill>
                <a:srgbClr val="2F1800"/>
              </a:solidFill>
              <a:latin typeface="Saira"/>
              <a:ea typeface="Saira"/>
              <a:cs typeface="Saira"/>
              <a:sym typeface="Saira"/>
            </a:endParaRPr>
          </a:p>
        </p:txBody>
      </p:sp>
      <p:sp>
        <p:nvSpPr>
          <p:cNvPr id="218" name="Google Shape;218;p34"/>
          <p:cNvSpPr/>
          <p:nvPr/>
        </p:nvSpPr>
        <p:spPr>
          <a:xfrm>
            <a:off x="7810500" y="4019550"/>
            <a:ext cx="1203421" cy="1033062"/>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219" name="Google Shape;219;p34"/>
          <p:cNvSpPr txBox="1"/>
          <p:nvPr/>
        </p:nvSpPr>
        <p:spPr>
          <a:xfrm>
            <a:off x="2453843" y="4286400"/>
            <a:ext cx="4236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dk1"/>
                </a:solidFill>
              </a:rPr>
              <a:t>Column: </a:t>
            </a:r>
            <a:r>
              <a:rPr b="1" lang="en" sz="1000"/>
              <a:t>Price, Discount (Scientific -&gt; Currency in rupiah)</a:t>
            </a:r>
            <a:endParaRPr sz="1100">
              <a:solidFill>
                <a:schemeClr val="dk1"/>
              </a:solidFill>
            </a:endParaRPr>
          </a:p>
        </p:txBody>
      </p:sp>
      <p:pic>
        <p:nvPicPr>
          <p:cNvPr id="220" name="Google Shape;220;p34"/>
          <p:cNvPicPr preferRelativeResize="0"/>
          <p:nvPr/>
        </p:nvPicPr>
        <p:blipFill>
          <a:blip r:embed="rId4">
            <a:alphaModFix/>
          </a:blip>
          <a:stretch>
            <a:fillRect/>
          </a:stretch>
        </p:blipFill>
        <p:spPr>
          <a:xfrm>
            <a:off x="1698475" y="1640175"/>
            <a:ext cx="5747052" cy="2646225"/>
          </a:xfrm>
          <a:prstGeom prst="rect">
            <a:avLst/>
          </a:prstGeom>
          <a:noFill/>
          <a:ln>
            <a:noFill/>
          </a:ln>
        </p:spPr>
      </p:pic>
      <p:sp>
        <p:nvSpPr>
          <p:cNvPr id="221" name="Google Shape;221;p34"/>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5"/>
              </a:rPr>
              <a:t>https://docs.google.com/spreadsheets/d/1eNbhNIBm-rKsRo5YPQBeqP2iWywkBj8JGB9tNWzQ5FE/edit?usp=sharing</a:t>
            </a:r>
            <a:endParaRPr sz="600"/>
          </a:p>
        </p:txBody>
      </p:sp>
      <p:sp>
        <p:nvSpPr>
          <p:cNvPr id="222" name="Google Shape;222;p34"/>
          <p:cNvSpPr txBox="1"/>
          <p:nvPr/>
        </p:nvSpPr>
        <p:spPr>
          <a:xfrm>
            <a:off x="421650" y="869975"/>
            <a:ext cx="8300700" cy="558600"/>
          </a:xfrm>
          <a:prstGeom prst="rect">
            <a:avLst/>
          </a:prstGeom>
          <a:noFill/>
          <a:ln>
            <a:noFill/>
          </a:ln>
        </p:spPr>
        <p:txBody>
          <a:bodyPr anchorCtr="0" anchor="t" bIns="0" lIns="0" spcFirstLastPara="1" rIns="0" wrap="square" tIns="0">
            <a:spAutoFit/>
          </a:bodyPr>
          <a:lstStyle/>
          <a:p>
            <a:pPr indent="-457200" lvl="0" marL="457200" rtl="0" algn="l">
              <a:lnSpc>
                <a:spcPct val="115000"/>
              </a:lnSpc>
              <a:spcBef>
                <a:spcPts val="0"/>
              </a:spcBef>
              <a:spcAft>
                <a:spcPts val="1200"/>
              </a:spcAft>
              <a:buNone/>
            </a:pPr>
            <a:r>
              <a:rPr lang="en" sz="1100">
                <a:solidFill>
                  <a:schemeClr val="dk1"/>
                </a:solidFill>
              </a:rPr>
              <a:t>2. 	Next, we adjusted the data types for columns that were not correctly formatted. Before manually inspecting each column, we used the </a:t>
            </a:r>
            <a:r>
              <a:rPr b="1" lang="en" sz="1100">
                <a:solidFill>
                  <a:schemeClr val="dk1"/>
                </a:solidFill>
              </a:rPr>
              <a:t>Ribbon Menu → Data → Cleanup Suggestions</a:t>
            </a:r>
            <a:r>
              <a:rPr lang="en" sz="1100">
                <a:solidFill>
                  <a:schemeClr val="dk1"/>
                </a:solidFill>
              </a:rPr>
              <a:t> tool, which identified nine columns requiring data type adjustments or else. After further </a:t>
            </a:r>
            <a:r>
              <a:rPr b="1" lang="en" sz="1100">
                <a:solidFill>
                  <a:schemeClr val="dk1"/>
                </a:solidFill>
              </a:rPr>
              <a:t>manual inspection</a:t>
            </a:r>
            <a:r>
              <a:rPr lang="en" sz="1100">
                <a:solidFill>
                  <a:schemeClr val="dk1"/>
                </a:solidFill>
              </a:rPr>
              <a:t>, we applied the necessary changes to the following </a:t>
            </a:r>
            <a:r>
              <a:rPr b="1" lang="en" sz="1100">
                <a:solidFill>
                  <a:schemeClr val="dk1"/>
                </a:solidFill>
              </a:rPr>
              <a:t>seven columns</a:t>
            </a:r>
            <a:r>
              <a:rPr lang="en" sz="1100">
                <a:solidFill>
                  <a:schemeClr val="dk1"/>
                </a:solidFill>
              </a:rPr>
              <a:t>:</a:t>
            </a:r>
            <a:endParaRPr b="1" sz="1000">
              <a:solidFill>
                <a:srgbClr val="2F1800"/>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 name="Shape 226"/>
        <p:cNvGrpSpPr/>
        <p:nvPr/>
      </p:nvGrpSpPr>
      <p:grpSpPr>
        <a:xfrm>
          <a:off x="0" y="0"/>
          <a:ext cx="0" cy="0"/>
          <a:chOff x="0" y="0"/>
          <a:chExt cx="0" cy="0"/>
        </a:xfrm>
      </p:grpSpPr>
      <p:sp>
        <p:nvSpPr>
          <p:cNvPr id="227" name="Google Shape;227;p35"/>
          <p:cNvSpPr txBox="1"/>
          <p:nvPr/>
        </p:nvSpPr>
        <p:spPr>
          <a:xfrm>
            <a:off x="419100" y="2722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Clean Up the Data </a:t>
            </a:r>
            <a:r>
              <a:rPr b="1" lang="en" sz="3100">
                <a:solidFill>
                  <a:srgbClr val="2F1800"/>
                </a:solidFill>
                <a:latin typeface="Saira"/>
                <a:ea typeface="Saira"/>
                <a:cs typeface="Saira"/>
                <a:sym typeface="Saira"/>
              </a:rPr>
              <a:t> (7/7)</a:t>
            </a:r>
            <a:endParaRPr b="1" sz="3100">
              <a:solidFill>
                <a:srgbClr val="2F1800"/>
              </a:solidFill>
              <a:latin typeface="Saira"/>
              <a:ea typeface="Saira"/>
              <a:cs typeface="Saira"/>
              <a:sym typeface="Saira"/>
            </a:endParaRPr>
          </a:p>
        </p:txBody>
      </p:sp>
      <p:sp>
        <p:nvSpPr>
          <p:cNvPr id="228" name="Google Shape;228;p35"/>
          <p:cNvSpPr/>
          <p:nvPr/>
        </p:nvSpPr>
        <p:spPr>
          <a:xfrm>
            <a:off x="7810500" y="4019550"/>
            <a:ext cx="1203421" cy="1033062"/>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229" name="Google Shape;229;p35"/>
          <p:cNvSpPr txBox="1"/>
          <p:nvPr/>
        </p:nvSpPr>
        <p:spPr>
          <a:xfrm>
            <a:off x="2151451" y="4359075"/>
            <a:ext cx="48411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dk1"/>
                </a:solidFill>
              </a:rPr>
              <a:t>Column: </a:t>
            </a:r>
            <a:r>
              <a:rPr b="1" lang="en" sz="1000"/>
              <a:t>Shipping Cost,Total Revenue (</a:t>
            </a:r>
            <a:r>
              <a:rPr b="1" lang="en" sz="1000"/>
              <a:t> Number -&gt; Currency in rupiah)</a:t>
            </a:r>
            <a:endParaRPr sz="1100">
              <a:solidFill>
                <a:schemeClr val="dk1"/>
              </a:solidFill>
            </a:endParaRPr>
          </a:p>
        </p:txBody>
      </p:sp>
      <p:pic>
        <p:nvPicPr>
          <p:cNvPr id="230" name="Google Shape;230;p35"/>
          <p:cNvPicPr preferRelativeResize="0"/>
          <p:nvPr/>
        </p:nvPicPr>
        <p:blipFill>
          <a:blip r:embed="rId4">
            <a:alphaModFix/>
          </a:blip>
          <a:stretch>
            <a:fillRect/>
          </a:stretch>
        </p:blipFill>
        <p:spPr>
          <a:xfrm>
            <a:off x="1704913" y="1666850"/>
            <a:ext cx="5734175" cy="2640301"/>
          </a:xfrm>
          <a:prstGeom prst="rect">
            <a:avLst/>
          </a:prstGeom>
          <a:noFill/>
          <a:ln>
            <a:noFill/>
          </a:ln>
        </p:spPr>
      </p:pic>
      <p:sp>
        <p:nvSpPr>
          <p:cNvPr id="231" name="Google Shape;231;p35"/>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5"/>
              </a:rPr>
              <a:t>https://docs.google.com/spreadsheets/d/1eNbhNIBm-rKsRo5YPQBeqP2iWywkBj8JGB9tNWzQ5FE/edit?usp=sharing</a:t>
            </a:r>
            <a:endParaRPr sz="600"/>
          </a:p>
        </p:txBody>
      </p:sp>
      <p:sp>
        <p:nvSpPr>
          <p:cNvPr id="232" name="Google Shape;232;p35"/>
          <p:cNvSpPr txBox="1"/>
          <p:nvPr/>
        </p:nvSpPr>
        <p:spPr>
          <a:xfrm>
            <a:off x="421650" y="869975"/>
            <a:ext cx="8300700" cy="558600"/>
          </a:xfrm>
          <a:prstGeom prst="rect">
            <a:avLst/>
          </a:prstGeom>
          <a:noFill/>
          <a:ln>
            <a:noFill/>
          </a:ln>
        </p:spPr>
        <p:txBody>
          <a:bodyPr anchorCtr="0" anchor="t" bIns="0" lIns="0" spcFirstLastPara="1" rIns="0" wrap="square" tIns="0">
            <a:spAutoFit/>
          </a:bodyPr>
          <a:lstStyle/>
          <a:p>
            <a:pPr indent="-457200" lvl="0" marL="457200" rtl="0" algn="l">
              <a:lnSpc>
                <a:spcPct val="115000"/>
              </a:lnSpc>
              <a:spcBef>
                <a:spcPts val="0"/>
              </a:spcBef>
              <a:spcAft>
                <a:spcPts val="1200"/>
              </a:spcAft>
              <a:buNone/>
            </a:pPr>
            <a:r>
              <a:rPr lang="en" sz="1100">
                <a:solidFill>
                  <a:schemeClr val="dk1"/>
                </a:solidFill>
              </a:rPr>
              <a:t>2. 	Next, we adjusted the data types for columns that were not correctly formatted. Before manually inspecting each column, we used the </a:t>
            </a:r>
            <a:r>
              <a:rPr b="1" lang="en" sz="1100">
                <a:solidFill>
                  <a:schemeClr val="dk1"/>
                </a:solidFill>
              </a:rPr>
              <a:t>Ribbon Menu → Data → Cleanup Suggestions</a:t>
            </a:r>
            <a:r>
              <a:rPr lang="en" sz="1100">
                <a:solidFill>
                  <a:schemeClr val="dk1"/>
                </a:solidFill>
              </a:rPr>
              <a:t> tool, which identified nine columns requiring data type adjustments or else. After further </a:t>
            </a:r>
            <a:r>
              <a:rPr b="1" lang="en" sz="1100">
                <a:solidFill>
                  <a:schemeClr val="dk1"/>
                </a:solidFill>
              </a:rPr>
              <a:t>manual inspection</a:t>
            </a:r>
            <a:r>
              <a:rPr lang="en" sz="1100">
                <a:solidFill>
                  <a:schemeClr val="dk1"/>
                </a:solidFill>
              </a:rPr>
              <a:t>, we applied the necessary changes to the following </a:t>
            </a:r>
            <a:r>
              <a:rPr b="1" lang="en" sz="1100">
                <a:solidFill>
                  <a:schemeClr val="dk1"/>
                </a:solidFill>
              </a:rPr>
              <a:t>seven columns</a:t>
            </a:r>
            <a:r>
              <a:rPr lang="en" sz="1100">
                <a:solidFill>
                  <a:schemeClr val="dk1"/>
                </a:solidFill>
              </a:rPr>
              <a:t>:</a:t>
            </a:r>
            <a:endParaRPr b="1" sz="1000">
              <a:solidFill>
                <a:srgbClr val="2F1800"/>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6"/>
          <p:cNvSpPr txBox="1"/>
          <p:nvPr/>
        </p:nvSpPr>
        <p:spPr>
          <a:xfrm>
            <a:off x="419100" y="2722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Check Outlier</a:t>
            </a:r>
            <a:endParaRPr sz="700"/>
          </a:p>
        </p:txBody>
      </p:sp>
      <p:sp>
        <p:nvSpPr>
          <p:cNvPr id="238" name="Google Shape;238;p36"/>
          <p:cNvSpPr/>
          <p:nvPr/>
        </p:nvSpPr>
        <p:spPr>
          <a:xfrm>
            <a:off x="7810500" y="4019550"/>
            <a:ext cx="1203421" cy="1033062"/>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239" name="Google Shape;239;p36"/>
          <p:cNvSpPr txBox="1"/>
          <p:nvPr/>
        </p:nvSpPr>
        <p:spPr>
          <a:xfrm>
            <a:off x="353125" y="795750"/>
            <a:ext cx="3570000" cy="4095000"/>
          </a:xfrm>
          <a:prstGeom prst="rect">
            <a:avLst/>
          </a:prstGeom>
          <a:noFill/>
          <a:ln>
            <a:noFill/>
          </a:ln>
        </p:spPr>
        <p:txBody>
          <a:bodyPr anchorCtr="0" anchor="t" bIns="0" lIns="0" spcFirstLastPara="1" rIns="0" wrap="square" tIns="0">
            <a:spAutoFit/>
          </a:bodyPr>
          <a:lstStyle/>
          <a:p>
            <a:pPr indent="0" lvl="0" marL="0" rtl="0" algn="just">
              <a:lnSpc>
                <a:spcPct val="115000"/>
              </a:lnSpc>
              <a:spcBef>
                <a:spcPts val="1200"/>
              </a:spcBef>
              <a:spcAft>
                <a:spcPts val="0"/>
              </a:spcAft>
              <a:buClr>
                <a:schemeClr val="dk1"/>
              </a:buClr>
              <a:buSzPts val="1100"/>
              <a:buFont typeface="Arial"/>
              <a:buNone/>
            </a:pPr>
            <a:r>
              <a:rPr lang="en" sz="1100">
                <a:solidFill>
                  <a:schemeClr val="dk1"/>
                </a:solidFill>
              </a:rPr>
              <a:t>Using the </a:t>
            </a:r>
            <a:r>
              <a:rPr b="1" lang="en" sz="1100">
                <a:solidFill>
                  <a:schemeClr val="dk1"/>
                </a:solidFill>
              </a:rPr>
              <a:t>IQR method</a:t>
            </a:r>
            <a:r>
              <a:rPr lang="en" sz="1100">
                <a:solidFill>
                  <a:schemeClr val="dk1"/>
                </a:solidFill>
              </a:rPr>
              <a:t>, we remove total revenue values below </a:t>
            </a:r>
            <a:r>
              <a:rPr b="1" lang="en" sz="1100">
                <a:solidFill>
                  <a:schemeClr val="dk1"/>
                </a:solidFill>
              </a:rPr>
              <a:t>-Rp4,867,500</a:t>
            </a:r>
            <a:r>
              <a:rPr lang="en" sz="1100">
                <a:solidFill>
                  <a:schemeClr val="dk1"/>
                </a:solidFill>
              </a:rPr>
              <a:t> (lower bound) and above </a:t>
            </a:r>
            <a:r>
              <a:rPr b="1" lang="en" sz="1100">
                <a:solidFill>
                  <a:schemeClr val="dk1"/>
                </a:solidFill>
              </a:rPr>
              <a:t>Rp14,088,500 </a:t>
            </a:r>
            <a:r>
              <a:rPr lang="en" sz="1100">
                <a:solidFill>
                  <a:schemeClr val="dk1"/>
                </a:solidFill>
              </a:rPr>
              <a:t>(upper bound) to eliminate outliers.</a:t>
            </a:r>
            <a:endParaRPr sz="1100">
              <a:solidFill>
                <a:schemeClr val="dk1"/>
              </a:solidFill>
            </a:endParaRPr>
          </a:p>
          <a:p>
            <a:pPr indent="0" lvl="0" marL="0" rtl="0" algn="just">
              <a:lnSpc>
                <a:spcPct val="115000"/>
              </a:lnSpc>
              <a:spcBef>
                <a:spcPts val="1200"/>
              </a:spcBef>
              <a:spcAft>
                <a:spcPts val="0"/>
              </a:spcAft>
              <a:buClr>
                <a:schemeClr val="dk1"/>
              </a:buClr>
              <a:buSzPts val="1100"/>
              <a:buFont typeface="Arial"/>
              <a:buNone/>
            </a:pPr>
            <a:r>
              <a:rPr lang="en" sz="1100">
                <a:solidFill>
                  <a:schemeClr val="dk1"/>
                </a:solidFill>
              </a:rPr>
              <a:t>Looking at the </a:t>
            </a:r>
            <a:r>
              <a:rPr b="1" lang="en" sz="1100">
                <a:solidFill>
                  <a:schemeClr val="dk1"/>
                </a:solidFill>
              </a:rPr>
              <a:t>mean</a:t>
            </a:r>
            <a:r>
              <a:rPr lang="en" sz="1100">
                <a:solidFill>
                  <a:schemeClr val="dk1"/>
                </a:solidFill>
              </a:rPr>
              <a:t> and </a:t>
            </a:r>
            <a:r>
              <a:rPr b="1" lang="en" sz="1100">
                <a:solidFill>
                  <a:schemeClr val="dk1"/>
                </a:solidFill>
              </a:rPr>
              <a:t>standard deviation</a:t>
            </a:r>
            <a:r>
              <a:rPr lang="en" sz="1100">
                <a:solidFill>
                  <a:schemeClr val="dk1"/>
                </a:solidFill>
              </a:rPr>
              <a:t>:</a:t>
            </a:r>
            <a:endParaRPr sz="1100">
              <a:solidFill>
                <a:schemeClr val="dk1"/>
              </a:solidFill>
            </a:endParaRPr>
          </a:p>
          <a:p>
            <a:pPr indent="-298450" lvl="0" marL="457200" rtl="0" algn="just">
              <a:lnSpc>
                <a:spcPct val="115000"/>
              </a:lnSpc>
              <a:spcBef>
                <a:spcPts val="1200"/>
              </a:spcBef>
              <a:spcAft>
                <a:spcPts val="0"/>
              </a:spcAft>
              <a:buClr>
                <a:schemeClr val="dk1"/>
              </a:buClr>
              <a:buSzPts val="1100"/>
              <a:buChar char="●"/>
            </a:pPr>
            <a:r>
              <a:rPr b="1" lang="en" sz="1100">
                <a:solidFill>
                  <a:schemeClr val="dk1"/>
                </a:solidFill>
              </a:rPr>
              <a:t>Revenue range before removing outliers</a:t>
            </a:r>
            <a:r>
              <a:rPr lang="en" sz="1100">
                <a:solidFill>
                  <a:schemeClr val="dk1"/>
                </a:solidFill>
              </a:rPr>
              <a:t>: </a:t>
            </a:r>
            <a:r>
              <a:rPr b="1" lang="en" sz="1100">
                <a:solidFill>
                  <a:schemeClr val="dk1"/>
                </a:solidFill>
              </a:rPr>
              <a:t>Rp1,278,845 – Rp7,977,121</a:t>
            </a:r>
            <a:endParaRPr b="1"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en" sz="1100">
                <a:solidFill>
                  <a:schemeClr val="dk1"/>
                </a:solidFill>
              </a:rPr>
              <a:t>Revenue range after removing outliers</a:t>
            </a:r>
            <a:r>
              <a:rPr lang="en" sz="1100">
                <a:solidFill>
                  <a:schemeClr val="dk1"/>
                </a:solidFill>
              </a:rPr>
              <a:t>: </a:t>
            </a:r>
            <a:r>
              <a:rPr b="1" lang="en" sz="1100">
                <a:solidFill>
                  <a:schemeClr val="dk1"/>
                </a:solidFill>
              </a:rPr>
              <a:t>Rp1,890,838 – Rp7,235,057</a:t>
            </a:r>
            <a:endParaRPr b="1" sz="1100">
              <a:solidFill>
                <a:schemeClr val="dk1"/>
              </a:solidFill>
            </a:endParaRPr>
          </a:p>
          <a:p>
            <a:pPr indent="0" lvl="0" marL="0" rtl="0" algn="just">
              <a:lnSpc>
                <a:spcPct val="115000"/>
              </a:lnSpc>
              <a:spcBef>
                <a:spcPts val="1200"/>
              </a:spcBef>
              <a:spcAft>
                <a:spcPts val="0"/>
              </a:spcAft>
              <a:buNone/>
            </a:pPr>
            <a:r>
              <a:rPr lang="en" sz="1100">
                <a:solidFill>
                  <a:schemeClr val="dk1"/>
                </a:solidFill>
              </a:rPr>
              <a:t>After removing outliers, the number of data points decreased from </a:t>
            </a:r>
            <a:r>
              <a:rPr b="1" lang="en" sz="1100">
                <a:solidFill>
                  <a:schemeClr val="dk1"/>
                </a:solidFill>
              </a:rPr>
              <a:t>10,154 to 10,142</a:t>
            </a:r>
            <a:r>
              <a:rPr lang="en" sz="1100">
                <a:solidFill>
                  <a:schemeClr val="dk1"/>
                </a:solidFill>
              </a:rPr>
              <a:t>, indicating that </a:t>
            </a:r>
            <a:r>
              <a:rPr b="1" lang="en" sz="1100">
                <a:solidFill>
                  <a:schemeClr val="dk1"/>
                </a:solidFill>
              </a:rPr>
              <a:t>12 extreme values were identified and removed</a:t>
            </a:r>
            <a:r>
              <a:rPr lang="en" sz="1100">
                <a:solidFill>
                  <a:schemeClr val="dk1"/>
                </a:solidFill>
              </a:rPr>
              <a:t>. And the standard deviation decreases, indicating that the revenue distribution becomes more </a:t>
            </a:r>
            <a:r>
              <a:rPr b="1" lang="en" sz="1100">
                <a:solidFill>
                  <a:schemeClr val="dk1"/>
                </a:solidFill>
              </a:rPr>
              <a:t>centered around the mean</a:t>
            </a:r>
            <a:r>
              <a:rPr lang="en" sz="1100">
                <a:solidFill>
                  <a:schemeClr val="dk1"/>
                </a:solidFill>
              </a:rPr>
              <a:t>, more </a:t>
            </a:r>
            <a:r>
              <a:rPr b="1" lang="en" sz="1100">
                <a:solidFill>
                  <a:schemeClr val="dk1"/>
                </a:solidFill>
              </a:rPr>
              <a:t>stable</a:t>
            </a:r>
            <a:r>
              <a:rPr lang="en" sz="1100">
                <a:solidFill>
                  <a:schemeClr val="dk1"/>
                </a:solidFill>
              </a:rPr>
              <a:t>, and </a:t>
            </a:r>
            <a:r>
              <a:rPr b="1" lang="en" sz="1100">
                <a:solidFill>
                  <a:schemeClr val="dk1"/>
                </a:solidFill>
              </a:rPr>
              <a:t>less influenced by extreme values</a:t>
            </a:r>
            <a:r>
              <a:rPr lang="en" sz="1100">
                <a:solidFill>
                  <a:schemeClr val="dk1"/>
                </a:solidFill>
              </a:rPr>
              <a:t>. This may also suggest that the revenue distribution is </a:t>
            </a:r>
            <a:r>
              <a:rPr b="1" lang="en" sz="1100">
                <a:solidFill>
                  <a:schemeClr val="dk1"/>
                </a:solidFill>
              </a:rPr>
              <a:t>closer to a normal distribution</a:t>
            </a:r>
            <a:r>
              <a:rPr lang="en" sz="1100">
                <a:solidFill>
                  <a:schemeClr val="dk1"/>
                </a:solidFill>
              </a:rPr>
              <a:t>, making statistical analysis </a:t>
            </a:r>
            <a:r>
              <a:rPr b="1" lang="en" sz="1100">
                <a:solidFill>
                  <a:schemeClr val="dk1"/>
                </a:solidFill>
              </a:rPr>
              <a:t>more accurate and reliable</a:t>
            </a:r>
            <a:r>
              <a:rPr lang="en" sz="1100">
                <a:solidFill>
                  <a:schemeClr val="dk1"/>
                </a:solidFill>
              </a:rPr>
              <a:t>.</a:t>
            </a:r>
            <a:endParaRPr b="1" sz="1100">
              <a:solidFill>
                <a:schemeClr val="dk1"/>
              </a:solidFill>
            </a:endParaRPr>
          </a:p>
          <a:p>
            <a:pPr indent="-457200" lvl="0" marL="457200" rtl="0" algn="just">
              <a:lnSpc>
                <a:spcPct val="115000"/>
              </a:lnSpc>
              <a:spcBef>
                <a:spcPts val="1200"/>
              </a:spcBef>
              <a:spcAft>
                <a:spcPts val="1200"/>
              </a:spcAft>
              <a:buNone/>
            </a:pPr>
            <a:r>
              <a:t/>
            </a:r>
            <a:endParaRPr sz="1100">
              <a:solidFill>
                <a:schemeClr val="dk1"/>
              </a:solidFill>
            </a:endParaRPr>
          </a:p>
        </p:txBody>
      </p:sp>
      <p:pic>
        <p:nvPicPr>
          <p:cNvPr id="240" name="Google Shape;240;p36"/>
          <p:cNvPicPr preferRelativeResize="0"/>
          <p:nvPr/>
        </p:nvPicPr>
        <p:blipFill>
          <a:blip r:embed="rId4">
            <a:alphaModFix/>
          </a:blip>
          <a:stretch>
            <a:fillRect/>
          </a:stretch>
        </p:blipFill>
        <p:spPr>
          <a:xfrm>
            <a:off x="4075525" y="590437"/>
            <a:ext cx="4765701" cy="723714"/>
          </a:xfrm>
          <a:prstGeom prst="rect">
            <a:avLst/>
          </a:prstGeom>
          <a:noFill/>
          <a:ln>
            <a:noFill/>
          </a:ln>
        </p:spPr>
      </p:pic>
      <p:pic>
        <p:nvPicPr>
          <p:cNvPr id="241" name="Google Shape;241;p36"/>
          <p:cNvPicPr preferRelativeResize="0"/>
          <p:nvPr/>
        </p:nvPicPr>
        <p:blipFill>
          <a:blip r:embed="rId5">
            <a:alphaModFix/>
          </a:blip>
          <a:stretch>
            <a:fillRect/>
          </a:stretch>
        </p:blipFill>
        <p:spPr>
          <a:xfrm>
            <a:off x="4144125" y="1466550"/>
            <a:ext cx="4697098" cy="3424210"/>
          </a:xfrm>
          <a:prstGeom prst="rect">
            <a:avLst/>
          </a:prstGeom>
          <a:noFill/>
          <a:ln>
            <a:noFill/>
          </a:ln>
        </p:spPr>
      </p:pic>
      <p:sp>
        <p:nvSpPr>
          <p:cNvPr id="242" name="Google Shape;242;p36"/>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6"/>
              </a:rPr>
              <a:t>https://docs.google.com/spreadsheets/d/1eNbhNIBm-rKsRo5YPQBeqP2iWywkBj8JGB9tNWzQ5FE/edit?usp=sharing</a:t>
            </a:r>
            <a:endParaRPr sz="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p37"/>
          <p:cNvSpPr txBox="1"/>
          <p:nvPr/>
        </p:nvSpPr>
        <p:spPr>
          <a:xfrm>
            <a:off x="419100" y="2722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Descriptive Statistics (1/3)</a:t>
            </a:r>
            <a:endParaRPr sz="700"/>
          </a:p>
        </p:txBody>
      </p:sp>
      <p:sp>
        <p:nvSpPr>
          <p:cNvPr id="248" name="Google Shape;248;p37"/>
          <p:cNvSpPr/>
          <p:nvPr/>
        </p:nvSpPr>
        <p:spPr>
          <a:xfrm>
            <a:off x="8291773" y="4415654"/>
            <a:ext cx="714531" cy="632172"/>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249" name="Google Shape;249;p37"/>
          <p:cNvSpPr txBox="1"/>
          <p:nvPr/>
        </p:nvSpPr>
        <p:spPr>
          <a:xfrm>
            <a:off x="6930325" y="1957550"/>
            <a:ext cx="16446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 sz="1100">
                <a:solidFill>
                  <a:schemeClr val="dk1"/>
                </a:solidFill>
              </a:rPr>
              <a:t>Overview of Descriptive Statistics Results Using ToolPak</a:t>
            </a:r>
            <a:endParaRPr sz="800"/>
          </a:p>
        </p:txBody>
      </p:sp>
      <p:pic>
        <p:nvPicPr>
          <p:cNvPr id="250" name="Google Shape;250;p37"/>
          <p:cNvPicPr preferRelativeResize="0"/>
          <p:nvPr/>
        </p:nvPicPr>
        <p:blipFill>
          <a:blip r:embed="rId4">
            <a:alphaModFix/>
          </a:blip>
          <a:stretch>
            <a:fillRect/>
          </a:stretch>
        </p:blipFill>
        <p:spPr>
          <a:xfrm>
            <a:off x="2640188" y="758008"/>
            <a:ext cx="3863617" cy="3627480"/>
          </a:xfrm>
          <a:prstGeom prst="rect">
            <a:avLst/>
          </a:prstGeom>
          <a:noFill/>
          <a:ln>
            <a:noFill/>
          </a:ln>
        </p:spPr>
      </p:pic>
      <p:sp>
        <p:nvSpPr>
          <p:cNvPr id="251" name="Google Shape;251;p37"/>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5"/>
              </a:rPr>
              <a:t>https://docs.google.com/spreadsheets/d/1eNbhNIBm-rKsRo5YPQBeqP2iWywkBj8JGB9tNWzQ5FE/edit?usp=sharing</a:t>
            </a:r>
            <a:endParaRPr sz="6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38"/>
          <p:cNvSpPr txBox="1"/>
          <p:nvPr/>
        </p:nvSpPr>
        <p:spPr>
          <a:xfrm>
            <a:off x="419100" y="2722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Descriptive Statistics (2/3</a:t>
            </a:r>
            <a:r>
              <a:rPr b="1" lang="en" sz="3100">
                <a:solidFill>
                  <a:srgbClr val="2F1800"/>
                </a:solidFill>
                <a:latin typeface="Saira"/>
                <a:ea typeface="Saira"/>
                <a:cs typeface="Saira"/>
                <a:sym typeface="Saira"/>
              </a:rPr>
              <a:t>)</a:t>
            </a:r>
            <a:endParaRPr sz="700"/>
          </a:p>
        </p:txBody>
      </p:sp>
      <p:sp>
        <p:nvSpPr>
          <p:cNvPr id="257" name="Google Shape;257;p38"/>
          <p:cNvSpPr/>
          <p:nvPr/>
        </p:nvSpPr>
        <p:spPr>
          <a:xfrm>
            <a:off x="8291773" y="4415654"/>
            <a:ext cx="714531" cy="632172"/>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graphicFrame>
        <p:nvGraphicFramePr>
          <p:cNvPr id="258" name="Google Shape;258;p38"/>
          <p:cNvGraphicFramePr/>
          <p:nvPr/>
        </p:nvGraphicFramePr>
        <p:xfrm>
          <a:off x="589813" y="992575"/>
          <a:ext cx="3000000" cy="3000000"/>
        </p:xfrm>
        <a:graphic>
          <a:graphicData uri="http://schemas.openxmlformats.org/drawingml/2006/table">
            <a:tbl>
              <a:tblPr>
                <a:noFill/>
                <a:tableStyleId>{6853AD1C-A627-493F-8DAA-424ED81F5367}</a:tableStyleId>
              </a:tblPr>
              <a:tblGrid>
                <a:gridCol w="382850"/>
                <a:gridCol w="1022875"/>
                <a:gridCol w="663575"/>
                <a:gridCol w="775450"/>
                <a:gridCol w="735025"/>
                <a:gridCol w="4384600"/>
              </a:tblGrid>
              <a:tr h="423300">
                <a:tc>
                  <a:txBody>
                    <a:bodyPr/>
                    <a:lstStyle/>
                    <a:p>
                      <a:pPr indent="0" lvl="0" marL="0" rtl="0" algn="ctr">
                        <a:lnSpc>
                          <a:spcPct val="115000"/>
                        </a:lnSpc>
                        <a:spcBef>
                          <a:spcPts val="0"/>
                        </a:spcBef>
                        <a:spcAft>
                          <a:spcPts val="0"/>
                        </a:spcAft>
                        <a:buNone/>
                      </a:pPr>
                      <a:r>
                        <a:rPr b="1" lang="en" sz="800"/>
                        <a:t>No</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ctr">
                        <a:lnSpc>
                          <a:spcPct val="115000"/>
                        </a:lnSpc>
                        <a:spcBef>
                          <a:spcPts val="0"/>
                        </a:spcBef>
                        <a:spcAft>
                          <a:spcPts val="0"/>
                        </a:spcAft>
                        <a:buNone/>
                      </a:pPr>
                      <a:r>
                        <a:rPr b="1" lang="en" sz="800"/>
                        <a:t>Statistical Measurement</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ctr">
                        <a:lnSpc>
                          <a:spcPct val="115000"/>
                        </a:lnSpc>
                        <a:spcBef>
                          <a:spcPts val="0"/>
                        </a:spcBef>
                        <a:spcAft>
                          <a:spcPts val="0"/>
                        </a:spcAft>
                        <a:buNone/>
                      </a:pPr>
                      <a:r>
                        <a:rPr b="1" lang="en" sz="800"/>
                        <a:t>QTY</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ctr">
                        <a:lnSpc>
                          <a:spcPct val="115000"/>
                        </a:lnSpc>
                        <a:spcBef>
                          <a:spcPts val="0"/>
                        </a:spcBef>
                        <a:spcAft>
                          <a:spcPts val="0"/>
                        </a:spcAft>
                        <a:buNone/>
                      </a:pPr>
                      <a:r>
                        <a:rPr b="1" lang="en" sz="800"/>
                        <a:t>Discount</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ctr">
                        <a:lnSpc>
                          <a:spcPct val="115000"/>
                        </a:lnSpc>
                        <a:spcBef>
                          <a:spcPts val="0"/>
                        </a:spcBef>
                        <a:spcAft>
                          <a:spcPts val="0"/>
                        </a:spcAft>
                        <a:buNone/>
                      </a:pPr>
                      <a:r>
                        <a:rPr b="1" lang="en" sz="800"/>
                        <a:t>Total Revenue</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ctr">
                        <a:lnSpc>
                          <a:spcPct val="115000"/>
                        </a:lnSpc>
                        <a:spcBef>
                          <a:spcPts val="0"/>
                        </a:spcBef>
                        <a:spcAft>
                          <a:spcPts val="0"/>
                        </a:spcAft>
                        <a:buNone/>
                      </a:pPr>
                      <a:r>
                        <a:rPr b="1" lang="en" sz="800"/>
                        <a:t>Interpretation</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r>
              <a:tr h="294250">
                <a:tc>
                  <a:txBody>
                    <a:bodyPr/>
                    <a:lstStyle/>
                    <a:p>
                      <a:pPr indent="0" lvl="0" marL="0" rtl="0" algn="l">
                        <a:lnSpc>
                          <a:spcPct val="115000"/>
                        </a:lnSpc>
                        <a:spcBef>
                          <a:spcPts val="0"/>
                        </a:spcBef>
                        <a:spcAft>
                          <a:spcPts val="0"/>
                        </a:spcAft>
                        <a:buNone/>
                      </a:pPr>
                      <a:r>
                        <a:rPr b="1" lang="en" sz="800"/>
                        <a:t>1</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Count</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10,142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10,142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10,142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The total number of data in each variable is </a:t>
                      </a:r>
                      <a:r>
                        <a:rPr b="1" lang="en" sz="800"/>
                        <a:t>10,142 </a:t>
                      </a:r>
                      <a:r>
                        <a:rPr lang="en" sz="800"/>
                        <a:t>transactions.</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3300">
                <a:tc>
                  <a:txBody>
                    <a:bodyPr/>
                    <a:lstStyle/>
                    <a:p>
                      <a:pPr indent="0" lvl="0" marL="0" rtl="0" algn="l">
                        <a:lnSpc>
                          <a:spcPct val="115000"/>
                        </a:lnSpc>
                        <a:spcBef>
                          <a:spcPts val="0"/>
                        </a:spcBef>
                        <a:spcAft>
                          <a:spcPts val="0"/>
                        </a:spcAft>
                        <a:buNone/>
                      </a:pPr>
                      <a:r>
                        <a:rPr b="1" lang="en" sz="800"/>
                        <a:t>2</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Smallest</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45,000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Each variable has different minimum values: the smallest quantity is </a:t>
                      </a:r>
                      <a:r>
                        <a:rPr b="1" lang="en" sz="800"/>
                        <a:t>1 unit</a:t>
                      </a:r>
                      <a:r>
                        <a:rPr lang="en" sz="800"/>
                        <a:t>, many transactions have no discount </a:t>
                      </a:r>
                      <a:r>
                        <a:rPr lang="en" sz="800"/>
                        <a:t>(</a:t>
                      </a:r>
                      <a:r>
                        <a:rPr b="1" lang="en" sz="800"/>
                        <a:t>0</a:t>
                      </a:r>
                      <a:r>
                        <a:rPr lang="en" sz="800"/>
                        <a:t>)</a:t>
                      </a:r>
                      <a:r>
                        <a:rPr lang="en" sz="800"/>
                        <a:t>, and the lowest transaction revenue is </a:t>
                      </a:r>
                      <a:r>
                        <a:rPr b="1" lang="en" sz="800"/>
                        <a:t>Rp45,000</a:t>
                      </a:r>
                      <a:r>
                        <a:rPr lang="en" sz="800"/>
                        <a:t>.</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3300">
                <a:tc>
                  <a:txBody>
                    <a:bodyPr/>
                    <a:lstStyle/>
                    <a:p>
                      <a:pPr indent="0" lvl="0" marL="0" rtl="0" algn="l">
                        <a:lnSpc>
                          <a:spcPct val="115000"/>
                        </a:lnSpc>
                        <a:spcBef>
                          <a:spcPts val="0"/>
                        </a:spcBef>
                        <a:spcAft>
                          <a:spcPts val="0"/>
                        </a:spcAft>
                        <a:buNone/>
                      </a:pPr>
                      <a:r>
                        <a:rPr b="1" lang="en" sz="800"/>
                        <a:t>3</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Largest </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30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900,000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13,940,000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Each variable has different maximum values: the highest quantity in a transaction is </a:t>
                      </a:r>
                      <a:r>
                        <a:rPr b="1" lang="en" sz="800"/>
                        <a:t>30 units</a:t>
                      </a:r>
                      <a:r>
                        <a:rPr lang="en" sz="800"/>
                        <a:t>, the highest discount is </a:t>
                      </a:r>
                      <a:r>
                        <a:rPr b="1" lang="en" sz="800"/>
                        <a:t>Rp900,000</a:t>
                      </a:r>
                      <a:r>
                        <a:rPr lang="en" sz="800"/>
                        <a:t>, and the highest total revenue is </a:t>
                      </a:r>
                      <a:r>
                        <a:rPr b="1" lang="en" sz="800"/>
                        <a:t>Rp13,940,000</a:t>
                      </a:r>
                      <a:r>
                        <a:rPr lang="en" sz="800"/>
                        <a:t>.</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3300">
                <a:tc>
                  <a:txBody>
                    <a:bodyPr/>
                    <a:lstStyle/>
                    <a:p>
                      <a:pPr indent="0" lvl="0" marL="0" rtl="0" algn="l">
                        <a:lnSpc>
                          <a:spcPct val="115000"/>
                        </a:lnSpc>
                        <a:spcBef>
                          <a:spcPts val="0"/>
                        </a:spcBef>
                        <a:spcAft>
                          <a:spcPts val="0"/>
                        </a:spcAft>
                        <a:buNone/>
                      </a:pPr>
                      <a:r>
                        <a:rPr b="1" lang="en" sz="800"/>
                        <a:t>4</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Mean </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81,976</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4,562,947</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The average for each variable: </a:t>
                      </a:r>
                      <a:r>
                        <a:rPr b="1" lang="en" sz="800"/>
                        <a:t>1 unit per transaction</a:t>
                      </a:r>
                      <a:r>
                        <a:rPr lang="en" sz="800"/>
                        <a:t>, average discount of </a:t>
                      </a:r>
                      <a:r>
                        <a:rPr b="1" lang="en" sz="800"/>
                        <a:t>Rp81,976</a:t>
                      </a:r>
                      <a:r>
                        <a:rPr lang="en" sz="800"/>
                        <a:t>, and average transaction revenue of </a:t>
                      </a:r>
                      <a:r>
                        <a:rPr b="1" lang="en" sz="800"/>
                        <a:t>Rp4,562,947</a:t>
                      </a:r>
                      <a:r>
                        <a:rPr lang="en" sz="800"/>
                        <a:t>.</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681425">
                <a:tc>
                  <a:txBody>
                    <a:bodyPr/>
                    <a:lstStyle/>
                    <a:p>
                      <a:pPr indent="0" lvl="0" marL="0" rtl="0" algn="l">
                        <a:lnSpc>
                          <a:spcPct val="115000"/>
                        </a:lnSpc>
                        <a:spcBef>
                          <a:spcPts val="0"/>
                        </a:spcBef>
                        <a:spcAft>
                          <a:spcPts val="0"/>
                        </a:spcAft>
                        <a:buNone/>
                      </a:pPr>
                      <a:r>
                        <a:rPr b="1" lang="en" sz="800"/>
                        <a:t>5</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Median </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4,275,000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solidFill>
                            <a:schemeClr val="dk1"/>
                          </a:solidFill>
                        </a:rPr>
                        <a:t>The variable </a:t>
                      </a:r>
                      <a:r>
                        <a:rPr b="1" lang="en" sz="800">
                          <a:solidFill>
                            <a:schemeClr val="dk1"/>
                          </a:solidFill>
                        </a:rPr>
                        <a:t>quantity</a:t>
                      </a:r>
                      <a:r>
                        <a:rPr lang="en" sz="800">
                          <a:solidFill>
                            <a:schemeClr val="dk1"/>
                          </a:solidFill>
                        </a:rPr>
                        <a:t> has a median value of </a:t>
                      </a:r>
                      <a:r>
                        <a:rPr b="1" lang="en" sz="800">
                          <a:solidFill>
                            <a:schemeClr val="dk1"/>
                          </a:solidFill>
                        </a:rPr>
                        <a:t>1</a:t>
                      </a:r>
                      <a:r>
                        <a:rPr lang="en" sz="800">
                          <a:solidFill>
                            <a:schemeClr val="dk1"/>
                          </a:solidFill>
                        </a:rPr>
                        <a:t>, the </a:t>
                      </a:r>
                      <a:r>
                        <a:rPr b="1" lang="en" sz="800">
                          <a:solidFill>
                            <a:schemeClr val="dk1"/>
                          </a:solidFill>
                        </a:rPr>
                        <a:t>discount</a:t>
                      </a:r>
                      <a:r>
                        <a:rPr lang="en" sz="800">
                          <a:solidFill>
                            <a:schemeClr val="dk1"/>
                          </a:solidFill>
                        </a:rPr>
                        <a:t> variable has a median value of </a:t>
                      </a:r>
                      <a:r>
                        <a:rPr b="1" lang="en" sz="800">
                          <a:solidFill>
                            <a:schemeClr val="dk1"/>
                          </a:solidFill>
                        </a:rPr>
                        <a:t>0</a:t>
                      </a:r>
                      <a:r>
                        <a:rPr lang="en" sz="800">
                          <a:solidFill>
                            <a:schemeClr val="dk1"/>
                          </a:solidFill>
                        </a:rPr>
                        <a:t>, and the </a:t>
                      </a:r>
                      <a:r>
                        <a:rPr b="1" lang="en" sz="800">
                          <a:solidFill>
                            <a:schemeClr val="dk1"/>
                          </a:solidFill>
                        </a:rPr>
                        <a:t>total revenue </a:t>
                      </a:r>
                      <a:r>
                        <a:rPr lang="en" sz="800">
                          <a:solidFill>
                            <a:schemeClr val="dk1"/>
                          </a:solidFill>
                        </a:rPr>
                        <a:t>variable has a median value of </a:t>
                      </a:r>
                      <a:r>
                        <a:rPr b="1" lang="en" sz="800">
                          <a:solidFill>
                            <a:schemeClr val="dk1"/>
                          </a:solidFill>
                        </a:rPr>
                        <a:t>Rp4,275,000</a:t>
                      </a:r>
                      <a:r>
                        <a:rPr lang="en" sz="800">
                          <a:solidFill>
                            <a:schemeClr val="dk1"/>
                          </a:solidFill>
                        </a:rPr>
                        <a:t>. The </a:t>
                      </a:r>
                      <a:r>
                        <a:rPr b="1" lang="en" sz="800">
                          <a:solidFill>
                            <a:schemeClr val="dk1"/>
                          </a:solidFill>
                        </a:rPr>
                        <a:t>median</a:t>
                      </a:r>
                      <a:r>
                        <a:rPr lang="en" sz="800">
                          <a:solidFill>
                            <a:schemeClr val="dk1"/>
                          </a:solidFill>
                        </a:rPr>
                        <a:t> is more resistant to outliers than the </a:t>
                      </a:r>
                      <a:r>
                        <a:rPr b="1" lang="en" sz="800">
                          <a:solidFill>
                            <a:schemeClr val="dk1"/>
                          </a:solidFill>
                        </a:rPr>
                        <a:t>mean</a:t>
                      </a:r>
                      <a:r>
                        <a:rPr lang="en" sz="800">
                          <a:solidFill>
                            <a:schemeClr val="dk1"/>
                          </a:solidFill>
                        </a:rPr>
                        <a:t>, so if the median is smaller than the mean, it is likely that some extremely high values are pulling the average up.</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23300">
                <a:tc>
                  <a:txBody>
                    <a:bodyPr/>
                    <a:lstStyle/>
                    <a:p>
                      <a:pPr indent="0" lvl="0" marL="0" rtl="0" algn="l">
                        <a:lnSpc>
                          <a:spcPct val="115000"/>
                        </a:lnSpc>
                        <a:spcBef>
                          <a:spcPts val="0"/>
                        </a:spcBef>
                        <a:spcAft>
                          <a:spcPts val="0"/>
                        </a:spcAft>
                        <a:buNone/>
                      </a:pPr>
                      <a:r>
                        <a:rPr b="1" lang="en" sz="800"/>
                        <a:t>6</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Mode </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7,200,000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The most frequently ordered quantity is </a:t>
                      </a:r>
                      <a:r>
                        <a:rPr b="1" lang="en" sz="800"/>
                        <a:t>1 unit</a:t>
                      </a:r>
                      <a:r>
                        <a:rPr lang="en" sz="800"/>
                        <a:t>, the most common discount is </a:t>
                      </a:r>
                      <a:r>
                        <a:rPr b="1" lang="en" sz="800"/>
                        <a:t>0</a:t>
                      </a:r>
                      <a:r>
                        <a:rPr lang="en" sz="800"/>
                        <a:t> (many transactions have no discount), and the most frequently generated revenue is </a:t>
                      </a:r>
                      <a:r>
                        <a:rPr b="1" lang="en" sz="800"/>
                        <a:t>Rp7,200,000</a:t>
                      </a:r>
                      <a:r>
                        <a:rPr lang="en" sz="800"/>
                        <a:t>.</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59" name="Google Shape;259;p38"/>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9"/>
          <p:cNvSpPr txBox="1"/>
          <p:nvPr/>
        </p:nvSpPr>
        <p:spPr>
          <a:xfrm>
            <a:off x="419100" y="2722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Descriptive Statistics (3/3)</a:t>
            </a:r>
            <a:endParaRPr sz="700"/>
          </a:p>
        </p:txBody>
      </p:sp>
      <p:sp>
        <p:nvSpPr>
          <p:cNvPr id="265" name="Google Shape;265;p39"/>
          <p:cNvSpPr/>
          <p:nvPr/>
        </p:nvSpPr>
        <p:spPr>
          <a:xfrm>
            <a:off x="8532398" y="4521881"/>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graphicFrame>
        <p:nvGraphicFramePr>
          <p:cNvPr id="266" name="Google Shape;266;p39"/>
          <p:cNvGraphicFramePr/>
          <p:nvPr/>
        </p:nvGraphicFramePr>
        <p:xfrm>
          <a:off x="468025" y="810075"/>
          <a:ext cx="3000000" cy="3000000"/>
        </p:xfrm>
        <a:graphic>
          <a:graphicData uri="http://schemas.openxmlformats.org/drawingml/2006/table">
            <a:tbl>
              <a:tblPr>
                <a:noFill/>
                <a:tableStyleId>{6853AD1C-A627-493F-8DAA-424ED81F5367}</a:tableStyleId>
              </a:tblPr>
              <a:tblGrid>
                <a:gridCol w="529475"/>
                <a:gridCol w="925775"/>
                <a:gridCol w="443025"/>
                <a:gridCol w="767675"/>
                <a:gridCol w="982075"/>
                <a:gridCol w="4536925"/>
              </a:tblGrid>
              <a:tr h="347525">
                <a:tc>
                  <a:txBody>
                    <a:bodyPr/>
                    <a:lstStyle/>
                    <a:p>
                      <a:pPr indent="0" lvl="0" marL="0" rtl="0" algn="ctr">
                        <a:lnSpc>
                          <a:spcPct val="115000"/>
                        </a:lnSpc>
                        <a:spcBef>
                          <a:spcPts val="0"/>
                        </a:spcBef>
                        <a:spcAft>
                          <a:spcPts val="0"/>
                        </a:spcAft>
                        <a:buNone/>
                      </a:pPr>
                      <a:r>
                        <a:rPr b="1" lang="en" sz="800"/>
                        <a:t>No</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ctr">
                        <a:lnSpc>
                          <a:spcPct val="115000"/>
                        </a:lnSpc>
                        <a:spcBef>
                          <a:spcPts val="0"/>
                        </a:spcBef>
                        <a:spcAft>
                          <a:spcPts val="0"/>
                        </a:spcAft>
                        <a:buNone/>
                      </a:pPr>
                      <a:r>
                        <a:rPr b="1" lang="en" sz="800"/>
                        <a:t>Statistical Measurement</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ctr">
                        <a:lnSpc>
                          <a:spcPct val="115000"/>
                        </a:lnSpc>
                        <a:spcBef>
                          <a:spcPts val="0"/>
                        </a:spcBef>
                        <a:spcAft>
                          <a:spcPts val="0"/>
                        </a:spcAft>
                        <a:buNone/>
                      </a:pPr>
                      <a:r>
                        <a:rPr b="1" lang="en" sz="800"/>
                        <a:t>QTY</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ctr">
                        <a:lnSpc>
                          <a:spcPct val="115000"/>
                        </a:lnSpc>
                        <a:spcBef>
                          <a:spcPts val="0"/>
                        </a:spcBef>
                        <a:spcAft>
                          <a:spcPts val="0"/>
                        </a:spcAft>
                        <a:buNone/>
                      </a:pPr>
                      <a:r>
                        <a:rPr b="1" lang="en" sz="800"/>
                        <a:t>Discount</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ctr">
                        <a:lnSpc>
                          <a:spcPct val="115000"/>
                        </a:lnSpc>
                        <a:spcBef>
                          <a:spcPts val="0"/>
                        </a:spcBef>
                        <a:spcAft>
                          <a:spcPts val="0"/>
                        </a:spcAft>
                        <a:buNone/>
                      </a:pPr>
                      <a:r>
                        <a:rPr b="1" lang="en" sz="800"/>
                        <a:t>Total Revenue</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ctr">
                        <a:lnSpc>
                          <a:spcPct val="115000"/>
                        </a:lnSpc>
                        <a:spcBef>
                          <a:spcPts val="0"/>
                        </a:spcBef>
                        <a:spcAft>
                          <a:spcPts val="0"/>
                        </a:spcAft>
                        <a:buNone/>
                      </a:pPr>
                      <a:r>
                        <a:rPr b="1" lang="en" sz="800"/>
                        <a:t>Interpretation</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r>
              <a:tr h="241575">
                <a:tc>
                  <a:txBody>
                    <a:bodyPr/>
                    <a:lstStyle/>
                    <a:p>
                      <a:pPr indent="0" lvl="0" marL="0" rtl="0" algn="l">
                        <a:lnSpc>
                          <a:spcPct val="115000"/>
                        </a:lnSpc>
                        <a:spcBef>
                          <a:spcPts val="0"/>
                        </a:spcBef>
                        <a:spcAft>
                          <a:spcPts val="0"/>
                        </a:spcAft>
                        <a:buNone/>
                      </a:pPr>
                      <a:r>
                        <a:rPr b="1" lang="en" sz="800"/>
                        <a:t>7</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Q1 </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2,241,000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25% of transactions have </a:t>
                      </a:r>
                      <a:r>
                        <a:rPr b="1" lang="en" sz="800"/>
                        <a:t>≤ 1 unit</a:t>
                      </a:r>
                      <a:r>
                        <a:rPr lang="en" sz="800"/>
                        <a:t>, </a:t>
                      </a:r>
                      <a:r>
                        <a:rPr b="1" lang="en" sz="800"/>
                        <a:t>0 discount</a:t>
                      </a:r>
                      <a:r>
                        <a:rPr lang="en" sz="800"/>
                        <a:t>, and </a:t>
                      </a:r>
                      <a:r>
                        <a:rPr b="1" lang="en" sz="800"/>
                        <a:t>≤ Rp2,241,000 revenue</a:t>
                      </a:r>
                      <a:r>
                        <a:rPr lang="en" sz="800"/>
                        <a:t>.</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241575">
                <a:tc>
                  <a:txBody>
                    <a:bodyPr/>
                    <a:lstStyle/>
                    <a:p>
                      <a:pPr indent="0" lvl="0" marL="0" rtl="0" algn="l">
                        <a:lnSpc>
                          <a:spcPct val="115000"/>
                        </a:lnSpc>
                        <a:spcBef>
                          <a:spcPts val="0"/>
                        </a:spcBef>
                        <a:spcAft>
                          <a:spcPts val="0"/>
                        </a:spcAft>
                        <a:buNone/>
                      </a:pPr>
                      <a:r>
                        <a:rPr b="1" lang="en" sz="800"/>
                        <a:t>8</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Q3 </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21,000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6,980,000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75% of transactions have </a:t>
                      </a:r>
                      <a:r>
                        <a:rPr b="1" lang="en" sz="800"/>
                        <a:t>≤ 1 unit</a:t>
                      </a:r>
                      <a:r>
                        <a:rPr lang="en" sz="800"/>
                        <a:t>, discounts </a:t>
                      </a:r>
                      <a:r>
                        <a:rPr b="1" lang="en" sz="800"/>
                        <a:t>≤ Rp21,000</a:t>
                      </a:r>
                      <a:r>
                        <a:rPr lang="en" sz="800"/>
                        <a:t>, and revenue </a:t>
                      </a:r>
                      <a:r>
                        <a:rPr b="1" lang="en" sz="800"/>
                        <a:t>≤ Rp6,980,000</a:t>
                      </a:r>
                      <a:r>
                        <a:rPr lang="en" sz="800"/>
                        <a:t>.</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53500">
                <a:tc>
                  <a:txBody>
                    <a:bodyPr/>
                    <a:lstStyle/>
                    <a:p>
                      <a:pPr indent="0" lvl="0" marL="0" rtl="0" algn="l">
                        <a:lnSpc>
                          <a:spcPct val="115000"/>
                        </a:lnSpc>
                        <a:spcBef>
                          <a:spcPts val="0"/>
                        </a:spcBef>
                        <a:spcAft>
                          <a:spcPts val="0"/>
                        </a:spcAft>
                        <a:buNone/>
                      </a:pPr>
                      <a:r>
                        <a:rPr b="1" lang="en" sz="800"/>
                        <a:t>9</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Range</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29</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900,000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13,895,000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The difference between the highest and lowest quantity is </a:t>
                      </a:r>
                      <a:r>
                        <a:rPr b="1" lang="en" sz="800"/>
                        <a:t>29 units</a:t>
                      </a:r>
                      <a:r>
                        <a:rPr lang="en" sz="800"/>
                        <a:t>, the difference between the highest and lowest discount is </a:t>
                      </a:r>
                      <a:r>
                        <a:rPr b="1" lang="en" sz="800"/>
                        <a:t>Rp900,000</a:t>
                      </a:r>
                      <a:r>
                        <a:rPr lang="en" sz="800"/>
                        <a:t>, and the difference between the highest and lowest revenue is </a:t>
                      </a:r>
                      <a:r>
                        <a:rPr b="1" lang="en" sz="800"/>
                        <a:t>Rp13,895,000</a:t>
                      </a:r>
                      <a:r>
                        <a:rPr lang="en" sz="800"/>
                        <a:t>.</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9475">
                <a:tc>
                  <a:txBody>
                    <a:bodyPr/>
                    <a:lstStyle/>
                    <a:p>
                      <a:pPr indent="0" lvl="0" marL="0" rtl="0" algn="l">
                        <a:lnSpc>
                          <a:spcPct val="115000"/>
                        </a:lnSpc>
                        <a:spcBef>
                          <a:spcPts val="0"/>
                        </a:spcBef>
                        <a:spcAft>
                          <a:spcPts val="0"/>
                        </a:spcAft>
                        <a:buNone/>
                      </a:pPr>
                      <a:r>
                        <a:rPr b="1" lang="en" sz="800"/>
                        <a:t>10</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Sample Variance</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35,014,647,140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7,140,167,411,010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t>Quantity variance = 1</a:t>
                      </a:r>
                      <a:r>
                        <a:rPr lang="en" sz="800"/>
                        <a:t>, meaning the number of items per transaction is almost the same. </a:t>
                      </a:r>
                      <a:r>
                        <a:rPr b="1" lang="en" sz="800"/>
                        <a:t>Discount variance = 35,014,647,140</a:t>
                      </a:r>
                      <a:r>
                        <a:rPr lang="en" sz="800"/>
                        <a:t>, indicating a significant variation in discounts across transactions. </a:t>
                      </a:r>
                      <a:r>
                        <a:rPr b="1" lang="en" sz="800"/>
                        <a:t>Total revenue variance = 7,140,167,411,010</a:t>
                      </a:r>
                      <a:r>
                        <a:rPr lang="en" sz="800"/>
                        <a:t>, showing very high variation in transaction revenue.</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400925">
                <a:tc>
                  <a:txBody>
                    <a:bodyPr/>
                    <a:lstStyle/>
                    <a:p>
                      <a:pPr indent="0" lvl="0" marL="0" rtl="0" algn="l">
                        <a:lnSpc>
                          <a:spcPct val="115000"/>
                        </a:lnSpc>
                        <a:spcBef>
                          <a:spcPts val="0"/>
                        </a:spcBef>
                        <a:spcAft>
                          <a:spcPts val="0"/>
                        </a:spcAft>
                        <a:buNone/>
                      </a:pPr>
                      <a:r>
                        <a:rPr b="1" lang="en" sz="800"/>
                        <a:t>11</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Standard Deviation</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187,122</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2,672,109</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Most transactions have </a:t>
                      </a:r>
                      <a:r>
                        <a:rPr b="1" lang="en" sz="800"/>
                        <a:t>±1 unit from the average</a:t>
                      </a:r>
                      <a:r>
                        <a:rPr lang="en" sz="800"/>
                        <a:t>, discounts within </a:t>
                      </a:r>
                      <a:r>
                        <a:rPr b="1" lang="en" sz="800"/>
                        <a:t>±Rp187,122</a:t>
                      </a:r>
                      <a:r>
                        <a:rPr lang="en" sz="800"/>
                        <a:t>, and revenues within </a:t>
                      </a:r>
                      <a:r>
                        <a:rPr b="1" lang="en" sz="800"/>
                        <a:t>±Rp2,672,109</a:t>
                      </a:r>
                      <a:r>
                        <a:rPr lang="en" sz="800"/>
                        <a:t>. The higher the standard deviation, the greater the data spread from the average.</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559475">
                <a:tc>
                  <a:txBody>
                    <a:bodyPr/>
                    <a:lstStyle/>
                    <a:p>
                      <a:pPr indent="0" lvl="0" marL="0" rtl="0" algn="l">
                        <a:lnSpc>
                          <a:spcPct val="115000"/>
                        </a:lnSpc>
                        <a:spcBef>
                          <a:spcPts val="0"/>
                        </a:spcBef>
                        <a:spcAft>
                          <a:spcPts val="0"/>
                        </a:spcAft>
                        <a:buNone/>
                      </a:pPr>
                      <a:r>
                        <a:rPr b="1" lang="en" sz="800"/>
                        <a:t>12</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solidFill>
                      <a:srgbClr val="FABF8E"/>
                    </a:solidFill>
                  </a:tcPr>
                </a:tc>
                <a:tc>
                  <a:txBody>
                    <a:bodyPr/>
                    <a:lstStyle/>
                    <a:p>
                      <a:pPr indent="0" lvl="0" marL="0" rtl="0" algn="l">
                        <a:lnSpc>
                          <a:spcPct val="115000"/>
                        </a:lnSpc>
                        <a:spcBef>
                          <a:spcPts val="0"/>
                        </a:spcBef>
                        <a:spcAft>
                          <a:spcPts val="0"/>
                        </a:spcAft>
                        <a:buNone/>
                      </a:pPr>
                      <a:r>
                        <a:rPr b="1" lang="en" sz="800"/>
                        <a:t>Skewness </a:t>
                      </a:r>
                      <a:endParaRPr b="1"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17</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3</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t>0</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t>Quantity skewness = 17</a:t>
                      </a:r>
                      <a:r>
                        <a:rPr lang="en" sz="800"/>
                        <a:t>, indicating a highly right-skewed distribution (many transactions with small quantities, but some with large numbers). </a:t>
                      </a:r>
                      <a:r>
                        <a:rPr b="1" lang="en" sz="800"/>
                        <a:t>Discount skewness = 3</a:t>
                      </a:r>
                      <a:r>
                        <a:rPr lang="en" sz="800"/>
                        <a:t>, showing a right-skewed distribution where most transactions have no discount, but some have high discounts. </a:t>
                      </a:r>
                      <a:r>
                        <a:rPr b="1" lang="en" sz="800"/>
                        <a:t>Total revenue skewness = 0</a:t>
                      </a:r>
                      <a:r>
                        <a:rPr lang="en" sz="800"/>
                        <a:t>, indicating an almost normal distribution of revenue.</a:t>
                      </a:r>
                      <a:endParaRPr sz="800"/>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
        <p:nvSpPr>
          <p:cNvPr id="267" name="Google Shape;267;p39"/>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40"/>
          <p:cNvSpPr txBox="1"/>
          <p:nvPr/>
        </p:nvSpPr>
        <p:spPr>
          <a:xfrm>
            <a:off x="342900" y="1198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EDA (1/8) </a:t>
            </a:r>
            <a:endParaRPr b="1" sz="3100">
              <a:solidFill>
                <a:srgbClr val="2F1800"/>
              </a:solidFill>
              <a:latin typeface="Saira"/>
              <a:ea typeface="Saira"/>
              <a:cs typeface="Saira"/>
              <a:sym typeface="Saira"/>
            </a:endParaRPr>
          </a:p>
        </p:txBody>
      </p:sp>
      <p:sp>
        <p:nvSpPr>
          <p:cNvPr id="273" name="Google Shape;273;p40"/>
          <p:cNvSpPr/>
          <p:nvPr/>
        </p:nvSpPr>
        <p:spPr>
          <a:xfrm>
            <a:off x="8655098"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274" name="Google Shape;274;p40"/>
          <p:cNvSpPr txBox="1"/>
          <p:nvPr/>
        </p:nvSpPr>
        <p:spPr>
          <a:xfrm>
            <a:off x="0" y="4883025"/>
            <a:ext cx="464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275" name="Google Shape;275;p40"/>
          <p:cNvSpPr txBox="1"/>
          <p:nvPr/>
        </p:nvSpPr>
        <p:spPr>
          <a:xfrm>
            <a:off x="342900" y="597121"/>
            <a:ext cx="59247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500">
                <a:solidFill>
                  <a:srgbClr val="2F1800"/>
                </a:solidFill>
                <a:latin typeface="Saira"/>
                <a:ea typeface="Saira"/>
                <a:cs typeface="Saira"/>
                <a:sym typeface="Saira"/>
              </a:rPr>
              <a:t>Total transactions &amp; Total Customers per Campaign</a:t>
            </a:r>
            <a:endParaRPr b="1" sz="1500">
              <a:solidFill>
                <a:srgbClr val="2F1800"/>
              </a:solidFill>
              <a:latin typeface="Saira"/>
              <a:ea typeface="Saira"/>
              <a:cs typeface="Saira"/>
              <a:sym typeface="Saira"/>
            </a:endParaRPr>
          </a:p>
        </p:txBody>
      </p:sp>
      <p:pic>
        <p:nvPicPr>
          <p:cNvPr id="276" name="Google Shape;276;p40" title="Chart"/>
          <p:cNvPicPr preferRelativeResize="0"/>
          <p:nvPr/>
        </p:nvPicPr>
        <p:blipFill>
          <a:blip r:embed="rId5">
            <a:alphaModFix/>
          </a:blip>
          <a:stretch>
            <a:fillRect/>
          </a:stretch>
        </p:blipFill>
        <p:spPr>
          <a:xfrm>
            <a:off x="263800" y="962050"/>
            <a:ext cx="3124038" cy="1931701"/>
          </a:xfrm>
          <a:prstGeom prst="rect">
            <a:avLst/>
          </a:prstGeom>
          <a:noFill/>
          <a:ln>
            <a:noFill/>
          </a:ln>
        </p:spPr>
      </p:pic>
      <p:sp>
        <p:nvSpPr>
          <p:cNvPr id="277" name="Google Shape;277;p40"/>
          <p:cNvSpPr txBox="1"/>
          <p:nvPr/>
        </p:nvSpPr>
        <p:spPr>
          <a:xfrm>
            <a:off x="3387850" y="1129000"/>
            <a:ext cx="5679900" cy="1597800"/>
          </a:xfrm>
          <a:prstGeom prst="rect">
            <a:avLst/>
          </a:prstGeom>
          <a:noFill/>
          <a:ln>
            <a:noFill/>
          </a:ln>
        </p:spPr>
        <p:txBody>
          <a:bodyPr anchorCtr="0" anchor="t" bIns="91425" lIns="91425" spcFirstLastPara="1" rIns="91425" wrap="square" tIns="91425">
            <a:spAutoFit/>
          </a:bodyPr>
          <a:lstStyle/>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chart is created using pivots and summarizes transaction data ID by counta per each campaign.</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chart shows the total number of transactions that occurred during the 3 campaign periods.  There is a trend of increasing the number of transactions from one campaign to the next. </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The number of transactions from the </a:t>
            </a:r>
            <a:r>
              <a:rPr b="1" lang="en" sz="900">
                <a:solidFill>
                  <a:schemeClr val="dk1"/>
                </a:solidFill>
              </a:rPr>
              <a:t>10/10 campaign</a:t>
            </a:r>
            <a:r>
              <a:rPr lang="en" sz="900">
                <a:solidFill>
                  <a:schemeClr val="dk1"/>
                </a:solidFill>
              </a:rPr>
              <a:t> (3329 transactions) increased by </a:t>
            </a:r>
            <a:r>
              <a:rPr b="1" lang="en" sz="900">
                <a:solidFill>
                  <a:schemeClr val="dk1"/>
                </a:solidFill>
              </a:rPr>
              <a:t>2.1%</a:t>
            </a:r>
            <a:r>
              <a:rPr lang="en" sz="900">
                <a:solidFill>
                  <a:schemeClr val="dk1"/>
                </a:solidFill>
              </a:rPr>
              <a:t> when compared to the </a:t>
            </a:r>
            <a:r>
              <a:rPr b="1" lang="en" sz="900">
                <a:solidFill>
                  <a:schemeClr val="dk1"/>
                </a:solidFill>
              </a:rPr>
              <a:t>11/11 campaign</a:t>
            </a:r>
            <a:r>
              <a:rPr lang="en" sz="900">
                <a:solidFill>
                  <a:schemeClr val="dk1"/>
                </a:solidFill>
              </a:rPr>
              <a:t> (3399 transactions) then increased again by </a:t>
            </a:r>
            <a:r>
              <a:rPr b="1" lang="en" sz="900">
                <a:solidFill>
                  <a:schemeClr val="dk1"/>
                </a:solidFill>
              </a:rPr>
              <a:t>0.4% </a:t>
            </a:r>
            <a:r>
              <a:rPr lang="en" sz="900">
                <a:solidFill>
                  <a:schemeClr val="dk1"/>
                </a:solidFill>
              </a:rPr>
              <a:t>when compared to the </a:t>
            </a:r>
            <a:r>
              <a:rPr b="1" lang="en" sz="900">
                <a:solidFill>
                  <a:schemeClr val="dk1"/>
                </a:solidFill>
              </a:rPr>
              <a:t>12/12 campaign</a:t>
            </a:r>
            <a:r>
              <a:rPr lang="en" sz="900">
                <a:solidFill>
                  <a:schemeClr val="dk1"/>
                </a:solidFill>
              </a:rPr>
              <a:t> (3414 transactions)</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Overall, there was a </a:t>
            </a:r>
            <a:r>
              <a:rPr b="1" lang="en" sz="900">
                <a:solidFill>
                  <a:schemeClr val="dk1"/>
                </a:solidFill>
              </a:rPr>
              <a:t>2.6%  increase </a:t>
            </a:r>
            <a:r>
              <a:rPr lang="en" sz="900">
                <a:solidFill>
                  <a:schemeClr val="dk1"/>
                </a:solidFill>
              </a:rPr>
              <a:t>in transactions from </a:t>
            </a:r>
            <a:r>
              <a:rPr b="1" lang="en" sz="900">
                <a:solidFill>
                  <a:schemeClr val="dk1"/>
                </a:solidFill>
              </a:rPr>
              <a:t>the 10/10 campaign </a:t>
            </a:r>
            <a:r>
              <a:rPr lang="en" sz="900">
                <a:solidFill>
                  <a:schemeClr val="dk1"/>
                </a:solidFill>
              </a:rPr>
              <a:t>to </a:t>
            </a:r>
            <a:r>
              <a:rPr b="1" lang="en" sz="900">
                <a:solidFill>
                  <a:schemeClr val="dk1"/>
                </a:solidFill>
              </a:rPr>
              <a:t>the 12/12 campaign</a:t>
            </a:r>
            <a:r>
              <a:rPr lang="en" sz="900">
                <a:solidFill>
                  <a:schemeClr val="dk1"/>
                </a:solidFill>
              </a:rPr>
              <a:t>.</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upward trend can indicate that more customers are participating in promos or that there is a more effective marketing strategy over time.</a:t>
            </a:r>
            <a:endParaRPr sz="900">
              <a:solidFill>
                <a:schemeClr val="dk1"/>
              </a:solidFill>
            </a:endParaRPr>
          </a:p>
        </p:txBody>
      </p:sp>
      <p:pic>
        <p:nvPicPr>
          <p:cNvPr id="278" name="Google Shape;278;p40" title="Chart"/>
          <p:cNvPicPr preferRelativeResize="0"/>
          <p:nvPr/>
        </p:nvPicPr>
        <p:blipFill>
          <a:blip r:embed="rId6">
            <a:alphaModFix/>
          </a:blip>
          <a:stretch>
            <a:fillRect/>
          </a:stretch>
        </p:blipFill>
        <p:spPr>
          <a:xfrm>
            <a:off x="263800" y="2986775"/>
            <a:ext cx="3097074" cy="1820050"/>
          </a:xfrm>
          <a:prstGeom prst="rect">
            <a:avLst/>
          </a:prstGeom>
          <a:noFill/>
          <a:ln>
            <a:noFill/>
          </a:ln>
        </p:spPr>
      </p:pic>
      <p:sp>
        <p:nvSpPr>
          <p:cNvPr id="279" name="Google Shape;279;p40"/>
          <p:cNvSpPr txBox="1"/>
          <p:nvPr/>
        </p:nvSpPr>
        <p:spPr>
          <a:xfrm>
            <a:off x="3387850" y="2938600"/>
            <a:ext cx="5679900" cy="1916400"/>
          </a:xfrm>
          <a:prstGeom prst="rect">
            <a:avLst/>
          </a:prstGeom>
          <a:noFill/>
          <a:ln>
            <a:noFill/>
          </a:ln>
        </p:spPr>
        <p:txBody>
          <a:bodyPr anchorCtr="0" anchor="t" bIns="91425" lIns="91425" spcFirstLastPara="1" rIns="91425" wrap="square" tIns="91425">
            <a:spAutoFit/>
          </a:bodyPr>
          <a:lstStyle/>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chart is created using pivots and summarizes customer data ID by countunique per each campaign.</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chart shows the total number of customers who made transactions during the 3 campaign periods. There is a </a:t>
            </a:r>
            <a:r>
              <a:rPr b="1" lang="en" sz="900">
                <a:solidFill>
                  <a:schemeClr val="dk1"/>
                </a:solidFill>
              </a:rPr>
              <a:t>fluctuation </a:t>
            </a:r>
            <a:r>
              <a:rPr lang="en" sz="900">
                <a:solidFill>
                  <a:schemeClr val="dk1"/>
                </a:solidFill>
              </a:rPr>
              <a:t>in the number of customers across the campaigns.</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b="1" lang="en" sz="900">
                <a:solidFill>
                  <a:schemeClr val="dk1"/>
                </a:solidFill>
              </a:rPr>
              <a:t>The number of customers in the 10/10 campaign (</a:t>
            </a:r>
            <a:r>
              <a:rPr lang="en" sz="900">
                <a:solidFill>
                  <a:schemeClr val="dk1"/>
                </a:solidFill>
              </a:rPr>
              <a:t>1498 customers</a:t>
            </a:r>
            <a:r>
              <a:rPr b="1" lang="en" sz="900">
                <a:solidFill>
                  <a:schemeClr val="dk1"/>
                </a:solidFill>
              </a:rPr>
              <a:t>) increased by 4.6% compared to the 11/11 campaign (</a:t>
            </a:r>
            <a:r>
              <a:rPr lang="en" sz="900">
                <a:solidFill>
                  <a:schemeClr val="dk1"/>
                </a:solidFill>
              </a:rPr>
              <a:t>1567 customers</a:t>
            </a:r>
            <a:r>
              <a:rPr b="1" lang="en" sz="900">
                <a:solidFill>
                  <a:schemeClr val="dk1"/>
                </a:solidFill>
              </a:rPr>
              <a:t>), then decreased by 7.6% in the 12/12 campaign (</a:t>
            </a:r>
            <a:r>
              <a:rPr lang="en" sz="900">
                <a:solidFill>
                  <a:schemeClr val="dk1"/>
                </a:solidFill>
              </a:rPr>
              <a:t>1447 customers</a:t>
            </a:r>
            <a:r>
              <a:rPr b="1" lang="en" sz="900">
                <a:solidFill>
                  <a:schemeClr val="dk1"/>
                </a:solidFill>
              </a:rPr>
              <a:t>).</a:t>
            </a:r>
            <a:endParaRPr b="1"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Overall, there was a</a:t>
            </a:r>
            <a:r>
              <a:rPr b="1" lang="en" sz="900">
                <a:solidFill>
                  <a:schemeClr val="dk1"/>
                </a:solidFill>
              </a:rPr>
              <a:t> 3.4% decrease </a:t>
            </a:r>
            <a:r>
              <a:rPr lang="en" sz="900">
                <a:solidFill>
                  <a:schemeClr val="dk1"/>
                </a:solidFill>
              </a:rPr>
              <a:t>in the number of customers </a:t>
            </a:r>
            <a:r>
              <a:rPr b="1" lang="en" sz="900">
                <a:solidFill>
                  <a:schemeClr val="dk1"/>
                </a:solidFill>
              </a:rPr>
              <a:t>from the 10/10 campaign to the 12/12 campaign.</a:t>
            </a:r>
            <a:endParaRPr b="1"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b="1" lang="en" sz="900">
                <a:solidFill>
                  <a:schemeClr val="dk1"/>
                </a:solidFill>
              </a:rPr>
              <a:t>When linked to the increasing transaction trend, this indicates that one customer completed multiple checkouts per campaign.</a:t>
            </a:r>
            <a:r>
              <a:rPr lang="en" sz="900">
                <a:solidFill>
                  <a:schemeClr val="dk1"/>
                </a:solidFill>
              </a:rPr>
              <a:t> This suggests that customers were more likely to split their purchases into multiple transactions rather than making a single checkout.</a:t>
            </a:r>
            <a:endParaRPr sz="900">
              <a:solidFill>
                <a:schemeClr val="dk1"/>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1"/>
          <p:cNvSpPr txBox="1"/>
          <p:nvPr/>
        </p:nvSpPr>
        <p:spPr>
          <a:xfrm>
            <a:off x="342900" y="1198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EDA </a:t>
            </a:r>
            <a:r>
              <a:rPr b="1" lang="en" sz="3100">
                <a:solidFill>
                  <a:srgbClr val="2F1800"/>
                </a:solidFill>
                <a:latin typeface="Saira"/>
                <a:ea typeface="Saira"/>
                <a:cs typeface="Saira"/>
                <a:sym typeface="Saira"/>
              </a:rPr>
              <a:t> (2/8)</a:t>
            </a:r>
            <a:r>
              <a:rPr b="1" lang="en" sz="3100">
                <a:solidFill>
                  <a:srgbClr val="2F1800"/>
                </a:solidFill>
                <a:latin typeface="Saira"/>
                <a:ea typeface="Saira"/>
                <a:cs typeface="Saira"/>
                <a:sym typeface="Saira"/>
              </a:rPr>
              <a:t> </a:t>
            </a:r>
            <a:endParaRPr b="1" sz="3100">
              <a:solidFill>
                <a:srgbClr val="2F1800"/>
              </a:solidFill>
              <a:latin typeface="Saira"/>
              <a:ea typeface="Saira"/>
              <a:cs typeface="Saira"/>
              <a:sym typeface="Saira"/>
            </a:endParaRPr>
          </a:p>
        </p:txBody>
      </p:sp>
      <p:sp>
        <p:nvSpPr>
          <p:cNvPr id="285" name="Google Shape;285;p41"/>
          <p:cNvSpPr/>
          <p:nvPr/>
        </p:nvSpPr>
        <p:spPr>
          <a:xfrm>
            <a:off x="8655098"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286" name="Google Shape;286;p41"/>
          <p:cNvSpPr txBox="1"/>
          <p:nvPr/>
        </p:nvSpPr>
        <p:spPr>
          <a:xfrm>
            <a:off x="0" y="4883025"/>
            <a:ext cx="464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287" name="Google Shape;287;p41"/>
          <p:cNvSpPr txBox="1"/>
          <p:nvPr/>
        </p:nvSpPr>
        <p:spPr>
          <a:xfrm>
            <a:off x="342900" y="597121"/>
            <a:ext cx="59247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500">
                <a:solidFill>
                  <a:srgbClr val="2F1800"/>
                </a:solidFill>
                <a:latin typeface="Saira"/>
                <a:ea typeface="Saira"/>
                <a:cs typeface="Saira"/>
                <a:sym typeface="Saira"/>
              </a:rPr>
              <a:t>Total Discount per Campaign</a:t>
            </a:r>
            <a:endParaRPr b="1" sz="1500">
              <a:solidFill>
                <a:srgbClr val="2F1800"/>
              </a:solidFill>
              <a:latin typeface="Saira"/>
              <a:ea typeface="Saira"/>
              <a:cs typeface="Saira"/>
              <a:sym typeface="Saira"/>
            </a:endParaRPr>
          </a:p>
        </p:txBody>
      </p:sp>
      <p:sp>
        <p:nvSpPr>
          <p:cNvPr id="288" name="Google Shape;288;p41"/>
          <p:cNvSpPr txBox="1"/>
          <p:nvPr/>
        </p:nvSpPr>
        <p:spPr>
          <a:xfrm>
            <a:off x="3070200" y="1411038"/>
            <a:ext cx="6073800" cy="2394300"/>
          </a:xfrm>
          <a:prstGeom prst="rect">
            <a:avLst/>
          </a:prstGeom>
          <a:noFill/>
          <a:ln>
            <a:noFill/>
          </a:ln>
        </p:spPr>
        <p:txBody>
          <a:bodyPr anchorCtr="0" anchor="t" bIns="91425" lIns="91425" spcFirstLastPara="1" rIns="91425" wrap="square" tIns="91425">
            <a:spAutoFit/>
          </a:bodyPr>
          <a:lstStyle/>
          <a:p>
            <a:pPr indent="-228600" lvl="0" marL="2857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chart is created using pivots and summarizes discount data by sum discount per each campaign.</a:t>
            </a:r>
            <a:endParaRPr sz="900">
              <a:solidFill>
                <a:schemeClr val="dk1"/>
              </a:solidFill>
            </a:endParaRPr>
          </a:p>
          <a:p>
            <a:pPr indent="-228600" lvl="0" marL="2857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chart shows the total discount given during the three campaign periods. There is a fluctuation in the amount of discounts provided across the campaigns.</a:t>
            </a:r>
            <a:endParaRPr sz="900">
              <a:solidFill>
                <a:schemeClr val="dk1"/>
              </a:solidFill>
            </a:endParaRPr>
          </a:p>
          <a:p>
            <a:pPr indent="-228600" lvl="0" marL="2857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The total discount in the 10/10 campaign (Rp275,925,900) increased by </a:t>
            </a:r>
            <a:r>
              <a:rPr b="1" lang="en" sz="900">
                <a:solidFill>
                  <a:schemeClr val="dk1"/>
                </a:solidFill>
              </a:rPr>
              <a:t>9.7%</a:t>
            </a:r>
            <a:r>
              <a:rPr lang="en" sz="900">
                <a:solidFill>
                  <a:schemeClr val="dk1"/>
                </a:solidFill>
              </a:rPr>
              <a:t> in the 11/11 campaign (Rp302,636,200) , then decreased by </a:t>
            </a:r>
            <a:r>
              <a:rPr b="1" lang="en" sz="900">
                <a:solidFill>
                  <a:schemeClr val="dk1"/>
                </a:solidFill>
              </a:rPr>
              <a:t>16.5%</a:t>
            </a:r>
            <a:r>
              <a:rPr lang="en" sz="900">
                <a:solidFill>
                  <a:schemeClr val="dk1"/>
                </a:solidFill>
              </a:rPr>
              <a:t> in the 12/12 campaign (Rp252,834,900).</a:t>
            </a:r>
            <a:endParaRPr sz="900">
              <a:solidFill>
                <a:schemeClr val="dk1"/>
              </a:solidFill>
            </a:endParaRPr>
          </a:p>
          <a:p>
            <a:pPr indent="-228600" lvl="0" marL="2857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The total discount given reached its highest amount in the </a:t>
            </a:r>
            <a:r>
              <a:rPr b="1" lang="en" sz="900">
                <a:solidFill>
                  <a:schemeClr val="dk1"/>
                </a:solidFill>
              </a:rPr>
              <a:t>11/11 campaign</a:t>
            </a:r>
            <a:r>
              <a:rPr lang="en" sz="900">
                <a:solidFill>
                  <a:schemeClr val="dk1"/>
                </a:solidFill>
              </a:rPr>
              <a:t> and its lowest in the </a:t>
            </a:r>
            <a:r>
              <a:rPr b="1" lang="en" sz="900">
                <a:solidFill>
                  <a:schemeClr val="dk1"/>
                </a:solidFill>
              </a:rPr>
              <a:t>12/12 campaign</a:t>
            </a:r>
            <a:r>
              <a:rPr lang="en" sz="900">
                <a:solidFill>
                  <a:schemeClr val="dk1"/>
                </a:solidFill>
              </a:rPr>
              <a:t>.</a:t>
            </a:r>
            <a:endParaRPr sz="900">
              <a:solidFill>
                <a:schemeClr val="dk1"/>
              </a:solidFill>
            </a:endParaRPr>
          </a:p>
          <a:p>
            <a:pPr indent="-228600" lvl="0" marL="2857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Despite the total discount being the lowest in the </a:t>
            </a:r>
            <a:r>
              <a:rPr b="1" lang="en" sz="900">
                <a:solidFill>
                  <a:schemeClr val="dk1"/>
                </a:solidFill>
              </a:rPr>
              <a:t>12/12 campaign</a:t>
            </a:r>
            <a:r>
              <a:rPr lang="en" sz="900">
                <a:solidFill>
                  <a:schemeClr val="dk1"/>
                </a:solidFill>
              </a:rPr>
              <a:t>, the total number of transactions was the highest. This suggests that the amount of discount provided </a:t>
            </a:r>
            <a:r>
              <a:rPr b="1" lang="en" sz="900">
                <a:solidFill>
                  <a:schemeClr val="dk1"/>
                </a:solidFill>
              </a:rPr>
              <a:t>does not directly impact</a:t>
            </a:r>
            <a:r>
              <a:rPr lang="en" sz="900">
                <a:solidFill>
                  <a:schemeClr val="dk1"/>
                </a:solidFill>
              </a:rPr>
              <a:t> the total number of transactions.</a:t>
            </a:r>
            <a:endParaRPr sz="900">
              <a:solidFill>
                <a:schemeClr val="dk1"/>
              </a:solidFill>
            </a:endParaRPr>
          </a:p>
          <a:p>
            <a:pPr indent="-228600" lvl="0" marL="2857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When linked to the decreasing number of customers, this indicates that </a:t>
            </a:r>
            <a:r>
              <a:rPr b="1" lang="en" sz="900">
                <a:solidFill>
                  <a:schemeClr val="dk1"/>
                </a:solidFill>
              </a:rPr>
              <a:t>customers completed multiple checkouts per campaign</a:t>
            </a:r>
            <a:r>
              <a:rPr lang="en" sz="900">
                <a:solidFill>
                  <a:schemeClr val="dk1"/>
                </a:solidFill>
              </a:rPr>
              <a:t>. Instead of relying on larger discounts, customers likely adopted a strategy of splitting their purchases into multiple transactions, leading to a continuous increase in the number of transactions.</a:t>
            </a:r>
            <a:endParaRPr sz="900">
              <a:solidFill>
                <a:schemeClr val="dk1"/>
              </a:solidFill>
            </a:endParaRPr>
          </a:p>
        </p:txBody>
      </p:sp>
      <p:pic>
        <p:nvPicPr>
          <p:cNvPr id="289" name="Google Shape;289;p41" title="Chart"/>
          <p:cNvPicPr preferRelativeResize="0"/>
          <p:nvPr/>
        </p:nvPicPr>
        <p:blipFill>
          <a:blip r:embed="rId5">
            <a:alphaModFix/>
          </a:blip>
          <a:stretch>
            <a:fillRect/>
          </a:stretch>
        </p:blipFill>
        <p:spPr>
          <a:xfrm>
            <a:off x="94675" y="1513571"/>
            <a:ext cx="3058548" cy="185385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 name="Shape 293"/>
        <p:cNvGrpSpPr/>
        <p:nvPr/>
      </p:nvGrpSpPr>
      <p:grpSpPr>
        <a:xfrm>
          <a:off x="0" y="0"/>
          <a:ext cx="0" cy="0"/>
          <a:chOff x="0" y="0"/>
          <a:chExt cx="0" cy="0"/>
        </a:xfrm>
      </p:grpSpPr>
      <p:sp>
        <p:nvSpPr>
          <p:cNvPr id="294" name="Google Shape;294;p42"/>
          <p:cNvSpPr txBox="1"/>
          <p:nvPr/>
        </p:nvSpPr>
        <p:spPr>
          <a:xfrm>
            <a:off x="342900" y="1198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EDA </a:t>
            </a:r>
            <a:r>
              <a:rPr b="1" lang="en" sz="3100">
                <a:solidFill>
                  <a:srgbClr val="2F1800"/>
                </a:solidFill>
                <a:latin typeface="Saira"/>
                <a:ea typeface="Saira"/>
                <a:cs typeface="Saira"/>
                <a:sym typeface="Saira"/>
              </a:rPr>
              <a:t>(3/8)</a:t>
            </a:r>
            <a:endParaRPr sz="3100">
              <a:solidFill>
                <a:srgbClr val="2F1800"/>
              </a:solidFill>
              <a:latin typeface="Saira"/>
              <a:ea typeface="Saira"/>
              <a:cs typeface="Saira"/>
              <a:sym typeface="Saira"/>
            </a:endParaRPr>
          </a:p>
        </p:txBody>
      </p:sp>
      <p:sp>
        <p:nvSpPr>
          <p:cNvPr id="295" name="Google Shape;295;p42"/>
          <p:cNvSpPr/>
          <p:nvPr/>
        </p:nvSpPr>
        <p:spPr>
          <a:xfrm>
            <a:off x="8655098"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296" name="Google Shape;296;p42"/>
          <p:cNvSpPr txBox="1"/>
          <p:nvPr/>
        </p:nvSpPr>
        <p:spPr>
          <a:xfrm>
            <a:off x="0" y="4883025"/>
            <a:ext cx="464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297" name="Google Shape;297;p42"/>
          <p:cNvSpPr txBox="1"/>
          <p:nvPr/>
        </p:nvSpPr>
        <p:spPr>
          <a:xfrm>
            <a:off x="342900" y="597121"/>
            <a:ext cx="59247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500">
                <a:solidFill>
                  <a:srgbClr val="2F1800"/>
                </a:solidFill>
                <a:latin typeface="Saira"/>
                <a:ea typeface="Saira"/>
                <a:cs typeface="Saira"/>
                <a:sym typeface="Saira"/>
              </a:rPr>
              <a:t>Total Revenue per Campaign</a:t>
            </a:r>
            <a:endParaRPr b="1" sz="1500">
              <a:solidFill>
                <a:srgbClr val="2F1800"/>
              </a:solidFill>
              <a:latin typeface="Saira"/>
              <a:ea typeface="Saira"/>
              <a:cs typeface="Saira"/>
              <a:sym typeface="Saira"/>
            </a:endParaRPr>
          </a:p>
        </p:txBody>
      </p:sp>
      <p:sp>
        <p:nvSpPr>
          <p:cNvPr id="298" name="Google Shape;298;p42"/>
          <p:cNvSpPr txBox="1"/>
          <p:nvPr/>
        </p:nvSpPr>
        <p:spPr>
          <a:xfrm>
            <a:off x="3379750" y="1290875"/>
            <a:ext cx="5679900" cy="2872200"/>
          </a:xfrm>
          <a:prstGeom prst="rect">
            <a:avLst/>
          </a:prstGeom>
          <a:noFill/>
          <a:ln>
            <a:noFill/>
          </a:ln>
        </p:spPr>
        <p:txBody>
          <a:bodyPr anchorCtr="0" anchor="t" bIns="91425" lIns="91425" spcFirstLastPara="1" rIns="91425" wrap="square" tIns="91425">
            <a:spAutoFit/>
          </a:bodyPr>
          <a:lstStyle/>
          <a:p>
            <a:pPr indent="-2667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chart is created using pivots and summarizes revenue data by sum revenue per each campaign.</a:t>
            </a:r>
            <a:endParaRPr sz="900">
              <a:solidFill>
                <a:schemeClr val="dk1"/>
              </a:solidFill>
            </a:endParaRPr>
          </a:p>
          <a:p>
            <a:pPr indent="-2667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chart shows the total revenue generated during the three campaign periods. There is a fluctuation in the total revenue across the campaigns.</a:t>
            </a:r>
            <a:endParaRPr sz="900">
              <a:solidFill>
                <a:schemeClr val="dk1"/>
              </a:solidFill>
            </a:endParaRPr>
          </a:p>
          <a:p>
            <a:pPr indent="-2667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The total revenue in the 10/10 campaign (Rp14,853,951,100) increased by </a:t>
            </a:r>
            <a:r>
              <a:rPr b="1" lang="en" sz="900">
                <a:solidFill>
                  <a:schemeClr val="dk1"/>
                </a:solidFill>
              </a:rPr>
              <a:t>11.9%</a:t>
            </a:r>
            <a:r>
              <a:rPr lang="en" sz="900">
                <a:solidFill>
                  <a:schemeClr val="dk1"/>
                </a:solidFill>
              </a:rPr>
              <a:t> in the 11/11 campaign (Rp16,622,135,800), then decreased by </a:t>
            </a:r>
            <a:r>
              <a:rPr b="1" lang="en" sz="900">
                <a:solidFill>
                  <a:schemeClr val="dk1"/>
                </a:solidFill>
              </a:rPr>
              <a:t>11%</a:t>
            </a:r>
            <a:r>
              <a:rPr lang="en" sz="900">
                <a:solidFill>
                  <a:schemeClr val="dk1"/>
                </a:solidFill>
              </a:rPr>
              <a:t> in the 12/12 campaign (Rp14,801,325,100).</a:t>
            </a:r>
            <a:endParaRPr sz="900">
              <a:solidFill>
                <a:schemeClr val="dk1"/>
              </a:solidFill>
            </a:endParaRPr>
          </a:p>
          <a:p>
            <a:pPr indent="-2667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The total revenue reached its highest amount in the </a:t>
            </a:r>
            <a:r>
              <a:rPr b="1" lang="en" sz="900">
                <a:solidFill>
                  <a:schemeClr val="dk1"/>
                </a:solidFill>
              </a:rPr>
              <a:t>11/11 campaign</a:t>
            </a:r>
            <a:r>
              <a:rPr lang="en" sz="900">
                <a:solidFill>
                  <a:schemeClr val="dk1"/>
                </a:solidFill>
              </a:rPr>
              <a:t> and its lowest in the </a:t>
            </a:r>
            <a:r>
              <a:rPr b="1" lang="en" sz="900">
                <a:solidFill>
                  <a:schemeClr val="dk1"/>
                </a:solidFill>
              </a:rPr>
              <a:t>12/12 campaign</a:t>
            </a:r>
            <a:r>
              <a:rPr lang="en" sz="900">
                <a:solidFill>
                  <a:schemeClr val="dk1"/>
                </a:solidFill>
              </a:rPr>
              <a:t>.</a:t>
            </a:r>
            <a:endParaRPr sz="900">
              <a:solidFill>
                <a:schemeClr val="dk1"/>
              </a:solidFill>
            </a:endParaRPr>
          </a:p>
          <a:p>
            <a:pPr indent="-2667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The trend in total revenue follows the same </a:t>
            </a:r>
            <a:r>
              <a:rPr b="1" lang="en" sz="900">
                <a:solidFill>
                  <a:schemeClr val="dk1"/>
                </a:solidFill>
              </a:rPr>
              <a:t>fluctuation pattern as the total discount provided</a:t>
            </a:r>
            <a:r>
              <a:rPr lang="en" sz="900">
                <a:solidFill>
                  <a:schemeClr val="dk1"/>
                </a:solidFill>
              </a:rPr>
              <a:t>. This suggests that a </a:t>
            </a:r>
            <a:r>
              <a:rPr b="1" lang="en" sz="900">
                <a:solidFill>
                  <a:schemeClr val="dk1"/>
                </a:solidFill>
              </a:rPr>
              <a:t>higher discount</a:t>
            </a:r>
            <a:r>
              <a:rPr lang="en" sz="900">
                <a:solidFill>
                  <a:schemeClr val="dk1"/>
                </a:solidFill>
              </a:rPr>
              <a:t> led to </a:t>
            </a:r>
            <a:r>
              <a:rPr b="1" lang="en" sz="900">
                <a:solidFill>
                  <a:schemeClr val="dk1"/>
                </a:solidFill>
              </a:rPr>
              <a:t>higher revenue</a:t>
            </a:r>
            <a:r>
              <a:rPr lang="en" sz="900">
                <a:solidFill>
                  <a:schemeClr val="dk1"/>
                </a:solidFill>
              </a:rPr>
              <a:t>, as seen in the 11/11 campaign, where both discount and revenue were at their highest.</a:t>
            </a:r>
            <a:endParaRPr sz="900">
              <a:solidFill>
                <a:schemeClr val="dk1"/>
              </a:solidFill>
            </a:endParaRPr>
          </a:p>
          <a:p>
            <a:pPr indent="-2667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Interestingly, this trend is </a:t>
            </a:r>
            <a:r>
              <a:rPr b="1" lang="en" sz="900">
                <a:solidFill>
                  <a:schemeClr val="dk1"/>
                </a:solidFill>
              </a:rPr>
              <a:t>opposite to the number of  transactions trend</a:t>
            </a:r>
            <a:r>
              <a:rPr lang="en" sz="900">
                <a:solidFill>
                  <a:schemeClr val="dk1"/>
                </a:solidFill>
              </a:rPr>
              <a:t>. Despite the 12/12 campaign having the highest number of transactions, its total revenue was the lowest compared to the other campaigns.</a:t>
            </a:r>
            <a:endParaRPr sz="900">
              <a:solidFill>
                <a:schemeClr val="dk1"/>
              </a:solidFill>
            </a:endParaRPr>
          </a:p>
          <a:p>
            <a:pPr indent="-2667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indicates that when one customer performs multiple checkouts, it only increases the number of  transactions but does not necessarily impact revenue growth. The decrease in revenue during 12/12, despite more transactions, suggests that customers may have made smaller-value purchases in multiple checkouts.</a:t>
            </a:r>
            <a:endParaRPr sz="900">
              <a:solidFill>
                <a:schemeClr val="dk1"/>
              </a:solidFill>
            </a:endParaRPr>
          </a:p>
        </p:txBody>
      </p:sp>
      <p:pic>
        <p:nvPicPr>
          <p:cNvPr id="299" name="Google Shape;299;p42" title="Chart"/>
          <p:cNvPicPr preferRelativeResize="0"/>
          <p:nvPr/>
        </p:nvPicPr>
        <p:blipFill>
          <a:blip r:embed="rId5">
            <a:alphaModFix/>
          </a:blip>
          <a:stretch>
            <a:fillRect/>
          </a:stretch>
        </p:blipFill>
        <p:spPr>
          <a:xfrm>
            <a:off x="342899" y="1838301"/>
            <a:ext cx="2975525" cy="180354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43"/>
          <p:cNvSpPr txBox="1"/>
          <p:nvPr/>
        </p:nvSpPr>
        <p:spPr>
          <a:xfrm>
            <a:off x="342900" y="1198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EDA</a:t>
            </a:r>
            <a:r>
              <a:rPr b="1" lang="en" sz="3100">
                <a:solidFill>
                  <a:srgbClr val="2F1800"/>
                </a:solidFill>
                <a:latin typeface="Saira"/>
                <a:ea typeface="Saira"/>
                <a:cs typeface="Saira"/>
                <a:sym typeface="Saira"/>
              </a:rPr>
              <a:t> (4/8)</a:t>
            </a:r>
            <a:r>
              <a:rPr b="1" lang="en" sz="3100">
                <a:solidFill>
                  <a:srgbClr val="2F1800"/>
                </a:solidFill>
                <a:latin typeface="Saira"/>
                <a:ea typeface="Saira"/>
                <a:cs typeface="Saira"/>
                <a:sym typeface="Saira"/>
              </a:rPr>
              <a:t> </a:t>
            </a:r>
            <a:endParaRPr b="1" sz="3100">
              <a:solidFill>
                <a:srgbClr val="2F1800"/>
              </a:solidFill>
              <a:latin typeface="Saira"/>
              <a:ea typeface="Saira"/>
              <a:cs typeface="Saira"/>
              <a:sym typeface="Saira"/>
            </a:endParaRPr>
          </a:p>
        </p:txBody>
      </p:sp>
      <p:sp>
        <p:nvSpPr>
          <p:cNvPr id="305" name="Google Shape;305;p43"/>
          <p:cNvSpPr/>
          <p:nvPr/>
        </p:nvSpPr>
        <p:spPr>
          <a:xfrm>
            <a:off x="8655098"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306" name="Google Shape;306;p43"/>
          <p:cNvSpPr txBox="1"/>
          <p:nvPr/>
        </p:nvSpPr>
        <p:spPr>
          <a:xfrm>
            <a:off x="0" y="4883025"/>
            <a:ext cx="464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307" name="Google Shape;307;p43"/>
          <p:cNvSpPr txBox="1"/>
          <p:nvPr/>
        </p:nvSpPr>
        <p:spPr>
          <a:xfrm>
            <a:off x="342900" y="597121"/>
            <a:ext cx="59247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500">
                <a:solidFill>
                  <a:srgbClr val="2F1800"/>
                </a:solidFill>
                <a:latin typeface="Saira"/>
                <a:ea typeface="Saira"/>
                <a:cs typeface="Saira"/>
                <a:sym typeface="Saira"/>
              </a:rPr>
              <a:t>Total Product Sold per Campaign</a:t>
            </a:r>
            <a:endParaRPr b="1" sz="1500">
              <a:solidFill>
                <a:srgbClr val="2F1800"/>
              </a:solidFill>
              <a:latin typeface="Saira"/>
              <a:ea typeface="Saira"/>
              <a:cs typeface="Saira"/>
              <a:sym typeface="Saira"/>
            </a:endParaRPr>
          </a:p>
        </p:txBody>
      </p:sp>
      <p:sp>
        <p:nvSpPr>
          <p:cNvPr id="308" name="Google Shape;308;p43"/>
          <p:cNvSpPr txBox="1"/>
          <p:nvPr/>
        </p:nvSpPr>
        <p:spPr>
          <a:xfrm>
            <a:off x="3034100" y="1207925"/>
            <a:ext cx="6073800" cy="3031500"/>
          </a:xfrm>
          <a:prstGeom prst="rect">
            <a:avLst/>
          </a:prstGeom>
          <a:noFill/>
          <a:ln>
            <a:noFill/>
          </a:ln>
        </p:spPr>
        <p:txBody>
          <a:bodyPr anchorCtr="0" anchor="t" bIns="91425" lIns="91425" spcFirstLastPara="1" rIns="91425" wrap="square" tIns="91425">
            <a:spAutoFit/>
          </a:bodyPr>
          <a:lstStyle/>
          <a:p>
            <a:pPr indent="-266700" lvl="0" marL="228600" rtl="0" algn="l">
              <a:lnSpc>
                <a:spcPct val="115000"/>
              </a:lnSpc>
              <a:spcBef>
                <a:spcPts val="0"/>
              </a:spcBef>
              <a:spcAft>
                <a:spcPts val="0"/>
              </a:spcAft>
              <a:buClr>
                <a:schemeClr val="dk1"/>
              </a:buClr>
              <a:buSzPts val="1100"/>
              <a:buFont typeface="Arial"/>
              <a:buNone/>
            </a:pPr>
            <a:r>
              <a:rPr lang="en" sz="900">
                <a:solidFill>
                  <a:schemeClr val="dk1"/>
                </a:solidFill>
                <a:latin typeface="Calibri"/>
                <a:ea typeface="Calibri"/>
                <a:cs typeface="Calibri"/>
                <a:sym typeface="Calibri"/>
              </a:rPr>
              <a:t>•</a:t>
            </a:r>
            <a:r>
              <a:rPr lang="en" sz="900">
                <a:solidFill>
                  <a:schemeClr val="dk1"/>
                </a:solidFill>
                <a:latin typeface="Times New Roman"/>
                <a:ea typeface="Times New Roman"/>
                <a:cs typeface="Times New Roman"/>
                <a:sym typeface="Times New Roman"/>
              </a:rPr>
              <a:t>        </a:t>
            </a:r>
            <a:r>
              <a:rPr lang="en" sz="900">
                <a:solidFill>
                  <a:schemeClr val="dk1"/>
                </a:solidFill>
              </a:rPr>
              <a:t>This chart displays the total number of products sold during the three promotional campaign periods: 10/10, 11/11, and 12/12.</a:t>
            </a:r>
            <a:endParaRPr sz="900">
              <a:solidFill>
                <a:schemeClr val="dk1"/>
              </a:solidFill>
            </a:endParaRPr>
          </a:p>
          <a:p>
            <a:pPr indent="-266700" lvl="0" marL="228600" rtl="0" algn="l">
              <a:lnSpc>
                <a:spcPct val="115000"/>
              </a:lnSpc>
              <a:spcBef>
                <a:spcPts val="0"/>
              </a:spcBef>
              <a:spcAft>
                <a:spcPts val="0"/>
              </a:spcAft>
              <a:buClr>
                <a:schemeClr val="dk1"/>
              </a:buClr>
              <a:buSzPts val="1100"/>
              <a:buFont typeface="Arial"/>
              <a:buNone/>
            </a:pPr>
            <a:r>
              <a:rPr lang="en" sz="900">
                <a:solidFill>
                  <a:schemeClr val="dk1"/>
                </a:solidFill>
              </a:rPr>
              <a:t>•        The total products sold in the </a:t>
            </a:r>
            <a:r>
              <a:rPr b="1" lang="en" sz="900">
                <a:solidFill>
                  <a:schemeClr val="dk1"/>
                </a:solidFill>
              </a:rPr>
              <a:t>10/10 campaign reached 4,211 units</a:t>
            </a:r>
            <a:r>
              <a:rPr lang="en" sz="900">
                <a:solidFill>
                  <a:schemeClr val="dk1"/>
                </a:solidFill>
              </a:rPr>
              <a:t>, then slightly declined in the </a:t>
            </a:r>
            <a:r>
              <a:rPr b="1" lang="en" sz="900">
                <a:solidFill>
                  <a:schemeClr val="dk1"/>
                </a:solidFill>
              </a:rPr>
              <a:t>11/11 campaign to 4,115 units</a:t>
            </a:r>
            <a:r>
              <a:rPr lang="en" sz="900">
                <a:solidFill>
                  <a:schemeClr val="dk1"/>
                </a:solidFill>
              </a:rPr>
              <a:t> (a </a:t>
            </a:r>
            <a:r>
              <a:rPr b="1" lang="en" sz="900">
                <a:solidFill>
                  <a:schemeClr val="dk1"/>
                </a:solidFill>
              </a:rPr>
              <a:t>2.3% decrease</a:t>
            </a:r>
            <a:r>
              <a:rPr lang="en" sz="900">
                <a:solidFill>
                  <a:schemeClr val="dk1"/>
                </a:solidFill>
              </a:rPr>
              <a:t> from 10/10).</a:t>
            </a:r>
            <a:endParaRPr sz="900">
              <a:solidFill>
                <a:schemeClr val="dk1"/>
              </a:solidFill>
            </a:endParaRPr>
          </a:p>
          <a:p>
            <a:pPr indent="-266700" lvl="0" marL="228600" rtl="0" algn="l">
              <a:lnSpc>
                <a:spcPct val="115000"/>
              </a:lnSpc>
              <a:spcBef>
                <a:spcPts val="0"/>
              </a:spcBef>
              <a:spcAft>
                <a:spcPts val="0"/>
              </a:spcAft>
              <a:buClr>
                <a:schemeClr val="dk1"/>
              </a:buClr>
              <a:buSzPts val="1100"/>
              <a:buFont typeface="Arial"/>
              <a:buNone/>
            </a:pPr>
            <a:r>
              <a:rPr lang="en" sz="900">
                <a:solidFill>
                  <a:schemeClr val="dk1"/>
                </a:solidFill>
              </a:rPr>
              <a:t>•        In the </a:t>
            </a:r>
            <a:r>
              <a:rPr b="1" lang="en" sz="900">
                <a:solidFill>
                  <a:schemeClr val="dk1"/>
                </a:solidFill>
              </a:rPr>
              <a:t>12/12 campaign, total products sold increased to 4,485 units</a:t>
            </a:r>
            <a:r>
              <a:rPr lang="en" sz="900">
                <a:solidFill>
                  <a:schemeClr val="dk1"/>
                </a:solidFill>
              </a:rPr>
              <a:t>, rising </a:t>
            </a:r>
            <a:r>
              <a:rPr b="1" lang="en" sz="900">
                <a:solidFill>
                  <a:schemeClr val="dk1"/>
                </a:solidFill>
              </a:rPr>
              <a:t>9% compared to 11/11</a:t>
            </a:r>
            <a:r>
              <a:rPr lang="en" sz="900">
                <a:solidFill>
                  <a:schemeClr val="dk1"/>
                </a:solidFill>
              </a:rPr>
              <a:t> and </a:t>
            </a:r>
            <a:r>
              <a:rPr b="1" lang="en" sz="900">
                <a:solidFill>
                  <a:schemeClr val="dk1"/>
                </a:solidFill>
              </a:rPr>
              <a:t>6.5% compared to 10/10</a:t>
            </a:r>
            <a:r>
              <a:rPr lang="en" sz="900">
                <a:solidFill>
                  <a:schemeClr val="dk1"/>
                </a:solidFill>
              </a:rPr>
              <a:t>.</a:t>
            </a:r>
            <a:endParaRPr sz="900">
              <a:solidFill>
                <a:schemeClr val="dk1"/>
              </a:solidFill>
            </a:endParaRPr>
          </a:p>
          <a:p>
            <a:pPr indent="-266700" lvl="0" marL="228600" rtl="0" algn="l">
              <a:lnSpc>
                <a:spcPct val="115000"/>
              </a:lnSpc>
              <a:spcBef>
                <a:spcPts val="0"/>
              </a:spcBef>
              <a:spcAft>
                <a:spcPts val="0"/>
              </a:spcAft>
              <a:buClr>
                <a:schemeClr val="dk1"/>
              </a:buClr>
              <a:buSzPts val="1100"/>
              <a:buFont typeface="Arial"/>
              <a:buNone/>
            </a:pPr>
            <a:r>
              <a:rPr lang="en" sz="900">
                <a:solidFill>
                  <a:schemeClr val="dk1"/>
                </a:solidFill>
              </a:rPr>
              <a:t>•        Overall, the </a:t>
            </a:r>
            <a:r>
              <a:rPr b="1" lang="en" sz="900">
                <a:solidFill>
                  <a:schemeClr val="dk1"/>
                </a:solidFill>
              </a:rPr>
              <a:t>12/12 campaign recorded the highest number of products sold</a:t>
            </a:r>
            <a:r>
              <a:rPr lang="en" sz="900">
                <a:solidFill>
                  <a:schemeClr val="dk1"/>
                </a:solidFill>
              </a:rPr>
              <a:t>, while the </a:t>
            </a:r>
            <a:r>
              <a:rPr b="1" lang="en" sz="900">
                <a:solidFill>
                  <a:schemeClr val="dk1"/>
                </a:solidFill>
              </a:rPr>
              <a:t>11/11 campaign had the lowest sales volume</a:t>
            </a:r>
            <a:r>
              <a:rPr lang="en" sz="900">
                <a:solidFill>
                  <a:schemeClr val="dk1"/>
                </a:solidFill>
              </a:rPr>
              <a:t>.</a:t>
            </a:r>
            <a:endParaRPr sz="900">
              <a:solidFill>
                <a:schemeClr val="dk1"/>
              </a:solidFill>
            </a:endParaRPr>
          </a:p>
          <a:p>
            <a:pPr indent="-266700" lvl="0" marL="228600" rtl="0" algn="l">
              <a:lnSpc>
                <a:spcPct val="115000"/>
              </a:lnSpc>
              <a:spcBef>
                <a:spcPts val="0"/>
              </a:spcBef>
              <a:spcAft>
                <a:spcPts val="0"/>
              </a:spcAft>
              <a:buClr>
                <a:schemeClr val="dk1"/>
              </a:buClr>
              <a:buSzPts val="1100"/>
              <a:buFont typeface="Arial"/>
              <a:buNone/>
            </a:pPr>
            <a:r>
              <a:rPr lang="en" sz="900">
                <a:solidFill>
                  <a:schemeClr val="dk1"/>
                </a:solidFill>
              </a:rPr>
              <a:t>•        Although the </a:t>
            </a:r>
            <a:r>
              <a:rPr b="1" lang="en" sz="900">
                <a:solidFill>
                  <a:schemeClr val="dk1"/>
                </a:solidFill>
              </a:rPr>
              <a:t>11/11 campaign generated the highest total revenue</a:t>
            </a:r>
            <a:r>
              <a:rPr lang="en" sz="900">
                <a:solidFill>
                  <a:schemeClr val="dk1"/>
                </a:solidFill>
              </a:rPr>
              <a:t>, the number of products sold was the lowest. This indicates that the average price of products sold during this period was higher compared to other campaigns.</a:t>
            </a:r>
            <a:endParaRPr sz="900">
              <a:solidFill>
                <a:schemeClr val="dk1"/>
              </a:solidFill>
            </a:endParaRPr>
          </a:p>
          <a:p>
            <a:pPr indent="-266700" lvl="0" marL="228600" rtl="0" algn="l">
              <a:lnSpc>
                <a:spcPct val="115000"/>
              </a:lnSpc>
              <a:spcBef>
                <a:spcPts val="0"/>
              </a:spcBef>
              <a:spcAft>
                <a:spcPts val="0"/>
              </a:spcAft>
              <a:buClr>
                <a:schemeClr val="dk1"/>
              </a:buClr>
              <a:buSzPts val="1100"/>
              <a:buFont typeface="Arial"/>
              <a:buNone/>
            </a:pPr>
            <a:r>
              <a:rPr lang="en" sz="900">
                <a:solidFill>
                  <a:schemeClr val="dk1"/>
                </a:solidFill>
              </a:rPr>
              <a:t>•        Conversely, the </a:t>
            </a:r>
            <a:r>
              <a:rPr b="1" lang="en" sz="900">
                <a:solidFill>
                  <a:schemeClr val="dk1"/>
                </a:solidFill>
              </a:rPr>
              <a:t>12/12 campaign recorded the highest number of products sold</a:t>
            </a:r>
            <a:r>
              <a:rPr lang="en" sz="900">
                <a:solidFill>
                  <a:schemeClr val="dk1"/>
                </a:solidFill>
              </a:rPr>
              <a:t>, but based on previous data, its total revenue was actually the lowest. This suggests that even though more products were sold, the value per transaction was lower, possibly due to smaller discounts or customers purchasing lower-priced products.</a:t>
            </a:r>
            <a:endParaRPr sz="900">
              <a:solidFill>
                <a:schemeClr val="dk1"/>
              </a:solidFill>
            </a:endParaRPr>
          </a:p>
          <a:p>
            <a:pPr indent="-266700" lvl="0" marL="228600" rtl="0" algn="l">
              <a:lnSpc>
                <a:spcPct val="115000"/>
              </a:lnSpc>
              <a:spcBef>
                <a:spcPts val="0"/>
              </a:spcBef>
              <a:spcAft>
                <a:spcPts val="0"/>
              </a:spcAft>
              <a:buNone/>
            </a:pPr>
            <a:r>
              <a:rPr lang="en" sz="900">
                <a:solidFill>
                  <a:schemeClr val="dk1"/>
                </a:solidFill>
              </a:rPr>
              <a:t>•        This data highlights that an increase in the number of products sold does not always directly correlate with higher revenue. Factors such as </a:t>
            </a:r>
            <a:r>
              <a:rPr b="1" lang="en" sz="900">
                <a:solidFill>
                  <a:schemeClr val="dk1"/>
                </a:solidFill>
              </a:rPr>
              <a:t>average product price, discount strategies, and customer shopping behavior</a:t>
            </a:r>
            <a:r>
              <a:rPr lang="en" sz="900">
                <a:solidFill>
                  <a:schemeClr val="dk1"/>
                </a:solidFill>
              </a:rPr>
              <a:t> play crucial roles in determining the overall success of a campaign.</a:t>
            </a:r>
            <a:endParaRPr sz="900">
              <a:solidFill>
                <a:schemeClr val="dk1"/>
              </a:solidFill>
            </a:endParaRPr>
          </a:p>
        </p:txBody>
      </p:sp>
      <p:pic>
        <p:nvPicPr>
          <p:cNvPr id="309" name="Google Shape;309;p43" title="Chart"/>
          <p:cNvPicPr preferRelativeResize="0"/>
          <p:nvPr/>
        </p:nvPicPr>
        <p:blipFill>
          <a:blip r:embed="rId5">
            <a:alphaModFix/>
          </a:blip>
          <a:stretch>
            <a:fillRect/>
          </a:stretch>
        </p:blipFill>
        <p:spPr>
          <a:xfrm>
            <a:off x="152400" y="1633446"/>
            <a:ext cx="2765400" cy="17241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grpSp>
        <p:nvGrpSpPr>
          <p:cNvPr id="140" name="Google Shape;140;p26"/>
          <p:cNvGrpSpPr/>
          <p:nvPr/>
        </p:nvGrpSpPr>
        <p:grpSpPr>
          <a:xfrm>
            <a:off x="-245411" y="1328196"/>
            <a:ext cx="490823" cy="2484120"/>
            <a:chOff x="0" y="0"/>
            <a:chExt cx="258540" cy="1308508"/>
          </a:xfrm>
        </p:grpSpPr>
        <p:sp>
          <p:nvSpPr>
            <p:cNvPr id="141" name="Google Shape;141;p26"/>
            <p:cNvSpPr/>
            <p:nvPr/>
          </p:nvSpPr>
          <p:spPr>
            <a:xfrm>
              <a:off x="0" y="0"/>
              <a:ext cx="258540" cy="1308508"/>
            </a:xfrm>
            <a:custGeom>
              <a:rect b="b" l="l" r="r" t="t"/>
              <a:pathLst>
                <a:path extrusionOk="0" h="1308508" w="258540">
                  <a:moveTo>
                    <a:pt x="129270" y="0"/>
                  </a:moveTo>
                  <a:lnTo>
                    <a:pt x="129270" y="0"/>
                  </a:lnTo>
                  <a:cubicBezTo>
                    <a:pt x="163555" y="0"/>
                    <a:pt x="196435" y="13619"/>
                    <a:pt x="220678" y="37862"/>
                  </a:cubicBezTo>
                  <a:cubicBezTo>
                    <a:pt x="244921" y="62105"/>
                    <a:pt x="258540" y="94986"/>
                    <a:pt x="258540" y="129270"/>
                  </a:cubicBezTo>
                  <a:lnTo>
                    <a:pt x="258540" y="1179238"/>
                  </a:lnTo>
                  <a:cubicBezTo>
                    <a:pt x="258540" y="1250631"/>
                    <a:pt x="200664" y="1308508"/>
                    <a:pt x="129270" y="1308508"/>
                  </a:cubicBezTo>
                  <a:lnTo>
                    <a:pt x="129270" y="1308508"/>
                  </a:lnTo>
                  <a:cubicBezTo>
                    <a:pt x="94986" y="1308508"/>
                    <a:pt x="62105" y="1294888"/>
                    <a:pt x="37862" y="1270645"/>
                  </a:cubicBezTo>
                  <a:cubicBezTo>
                    <a:pt x="13619" y="1246403"/>
                    <a:pt x="0" y="1213522"/>
                    <a:pt x="0" y="1179238"/>
                  </a:cubicBezTo>
                  <a:lnTo>
                    <a:pt x="0" y="129270"/>
                  </a:lnTo>
                  <a:cubicBezTo>
                    <a:pt x="0" y="57876"/>
                    <a:pt x="57876" y="0"/>
                    <a:pt x="129270" y="0"/>
                  </a:cubicBezTo>
                  <a:close/>
                </a:path>
              </a:pathLst>
            </a:custGeom>
            <a:solidFill>
              <a:srgbClr val="000000">
                <a:alpha val="0"/>
              </a:srgbClr>
            </a:solidFill>
            <a:ln cap="rnd" cmpd="sng" w="9525">
              <a:solidFill>
                <a:srgbClr val="2F1800"/>
              </a:solidFill>
              <a:prstDash val="solid"/>
              <a:round/>
              <a:headEnd len="sm" w="sm" type="none"/>
              <a:tailEnd len="sm" w="sm" type="none"/>
            </a:ln>
          </p:spPr>
          <p:txBody>
            <a:bodyPr anchorCtr="0" anchor="ctr" bIns="45725" lIns="45725" spcFirstLastPara="1" rIns="45725" wrap="square" tIns="45725">
              <a:noAutofit/>
            </a:bodyPr>
            <a:lstStyle/>
            <a:p>
              <a:pPr indent="0" lvl="0" marL="0" rtl="0" algn="l">
                <a:spcBef>
                  <a:spcPts val="0"/>
                </a:spcBef>
                <a:spcAft>
                  <a:spcPts val="0"/>
                </a:spcAft>
                <a:buNone/>
              </a:pPr>
              <a:r>
                <a:t/>
              </a:r>
              <a:endParaRPr/>
            </a:p>
          </p:txBody>
        </p:sp>
        <p:sp>
          <p:nvSpPr>
            <p:cNvPr id="142" name="Google Shape;142;p26"/>
            <p:cNvSpPr txBox="1"/>
            <p:nvPr/>
          </p:nvSpPr>
          <p:spPr>
            <a:xfrm>
              <a:off x="0" y="76200"/>
              <a:ext cx="258540" cy="1232308"/>
            </a:xfrm>
            <a:prstGeom prst="rect">
              <a:avLst/>
            </a:prstGeom>
            <a:noFill/>
            <a:ln>
              <a:noFill/>
            </a:ln>
          </p:spPr>
          <p:txBody>
            <a:bodyPr anchorCtr="0" anchor="ctr" bIns="25400" lIns="25400" spcFirstLastPara="1" rIns="25400" wrap="square" tIns="25400">
              <a:noAutofit/>
            </a:bodyPr>
            <a:lstStyle/>
            <a:p>
              <a:pPr indent="0" lvl="0" marL="0" marR="0" rtl="0" algn="ctr">
                <a:lnSpc>
                  <a:spcPct val="81222"/>
                </a:lnSpc>
                <a:spcBef>
                  <a:spcPts val="0"/>
                </a:spcBef>
                <a:spcAft>
                  <a:spcPts val="0"/>
                </a:spcAft>
                <a:buNone/>
              </a:pPr>
              <a:r>
                <a:t/>
              </a:r>
              <a:endParaRPr b="0" i="0" sz="900" u="none" cap="none" strike="noStrike">
                <a:solidFill>
                  <a:schemeClr val="dk1"/>
                </a:solidFill>
                <a:latin typeface="Calibri"/>
                <a:ea typeface="Calibri"/>
                <a:cs typeface="Calibri"/>
                <a:sym typeface="Calibri"/>
              </a:endParaRPr>
            </a:p>
          </p:txBody>
        </p:sp>
      </p:grpSp>
      <p:sp>
        <p:nvSpPr>
          <p:cNvPr id="143" name="Google Shape;143;p26"/>
          <p:cNvSpPr/>
          <p:nvPr/>
        </p:nvSpPr>
        <p:spPr>
          <a:xfrm>
            <a:off x="635153" y="1284657"/>
            <a:ext cx="2891988" cy="2487109"/>
          </a:xfrm>
          <a:custGeom>
            <a:rect b="b" l="l" r="r" t="t"/>
            <a:pathLst>
              <a:path extrusionOk="0" h="4974218" w="5783975">
                <a:moveTo>
                  <a:pt x="0" y="0"/>
                </a:moveTo>
                <a:lnTo>
                  <a:pt x="5783975" y="0"/>
                </a:lnTo>
                <a:lnTo>
                  <a:pt x="5783975" y="4974218"/>
                </a:lnTo>
                <a:lnTo>
                  <a:pt x="0" y="4974218"/>
                </a:lnTo>
                <a:lnTo>
                  <a:pt x="0" y="0"/>
                </a:lnTo>
                <a:close/>
              </a:path>
            </a:pathLst>
          </a:custGeom>
          <a:blipFill rotWithShape="1">
            <a:blip r:embed="rId3">
              <a:alphaModFix/>
            </a:blip>
            <a:stretch>
              <a:fillRect b="0" l="0" r="0" t="0"/>
            </a:stretch>
          </a:blipFill>
          <a:ln>
            <a:noFill/>
          </a:ln>
        </p:spPr>
      </p:sp>
      <p:sp>
        <p:nvSpPr>
          <p:cNvPr id="144" name="Google Shape;144;p26"/>
          <p:cNvSpPr txBox="1"/>
          <p:nvPr/>
        </p:nvSpPr>
        <p:spPr>
          <a:xfrm>
            <a:off x="3886200" y="807355"/>
            <a:ext cx="38955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Business Overview</a:t>
            </a:r>
            <a:endParaRPr sz="700"/>
          </a:p>
        </p:txBody>
      </p:sp>
      <p:sp>
        <p:nvSpPr>
          <p:cNvPr id="145" name="Google Shape;145;p26"/>
          <p:cNvSpPr txBox="1"/>
          <p:nvPr/>
        </p:nvSpPr>
        <p:spPr>
          <a:xfrm>
            <a:off x="3886200" y="1325207"/>
            <a:ext cx="4653600" cy="28599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TokoBli, Indonesia’s largest e-commerce platform. The platform offers a variety of products, including men's and women's fashion, electronics, home living, and more. During </a:t>
            </a:r>
            <a:r>
              <a:rPr b="1" lang="en" sz="700">
                <a:solidFill>
                  <a:schemeClr val="dk1"/>
                </a:solidFill>
              </a:rPr>
              <a:t>twin date events</a:t>
            </a:r>
            <a:r>
              <a:rPr lang="en" sz="700">
                <a:solidFill>
                  <a:schemeClr val="dk1"/>
                </a:solidFill>
              </a:rPr>
              <a:t> such as October 10, November 11, and December 12, TokoBli </a:t>
            </a:r>
            <a:r>
              <a:rPr b="1" lang="en" sz="700">
                <a:solidFill>
                  <a:schemeClr val="dk1"/>
                </a:solidFill>
              </a:rPr>
              <a:t>holds major sales campaigns </a:t>
            </a:r>
            <a:r>
              <a:rPr lang="en" sz="700">
                <a:solidFill>
                  <a:schemeClr val="dk1"/>
                </a:solidFill>
              </a:rPr>
              <a:t>featuring  </a:t>
            </a:r>
            <a:r>
              <a:rPr b="1" lang="en" sz="700">
                <a:solidFill>
                  <a:schemeClr val="dk1"/>
                </a:solidFill>
              </a:rPr>
              <a:t>flash sales</a:t>
            </a:r>
            <a:r>
              <a:rPr lang="en" sz="700">
                <a:solidFill>
                  <a:schemeClr val="dk1"/>
                </a:solidFill>
              </a:rPr>
              <a:t>a nd </a:t>
            </a:r>
            <a:r>
              <a:rPr b="1" lang="en" sz="700">
                <a:solidFill>
                  <a:schemeClr val="dk1"/>
                </a:solidFill>
              </a:rPr>
              <a:t>free shipping</a:t>
            </a:r>
            <a:r>
              <a:rPr lang="en" sz="700">
                <a:solidFill>
                  <a:schemeClr val="dk1"/>
                </a:solidFill>
              </a:rPr>
              <a:t>. During these periods, transaction volumes can </a:t>
            </a:r>
            <a:r>
              <a:rPr b="1" lang="en" sz="700">
                <a:solidFill>
                  <a:schemeClr val="dk1"/>
                </a:solidFill>
              </a:rPr>
              <a:t>increase up to 10 times compared to regular days</a:t>
            </a:r>
            <a:r>
              <a:rPr lang="en" sz="700">
                <a:solidFill>
                  <a:schemeClr val="dk1"/>
                </a:solidFill>
              </a:rPr>
              <a:t>.</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Over the past three campaign periods, the team has tested three different campaign strategies:</a:t>
            </a:r>
            <a:endParaRPr sz="700">
              <a:solidFill>
                <a:schemeClr val="dk1"/>
              </a:solidFill>
            </a:endParaRPr>
          </a:p>
          <a:p>
            <a:pPr indent="-273050" lvl="0" marL="457200" rtl="0" algn="l">
              <a:lnSpc>
                <a:spcPct val="115000"/>
              </a:lnSpc>
              <a:spcBef>
                <a:spcPts val="1200"/>
              </a:spcBef>
              <a:spcAft>
                <a:spcPts val="0"/>
              </a:spcAft>
              <a:buClr>
                <a:schemeClr val="dk1"/>
              </a:buClr>
              <a:buSzPts val="700"/>
              <a:buChar char="●"/>
            </a:pPr>
            <a:r>
              <a:rPr b="1" lang="en" sz="700">
                <a:solidFill>
                  <a:schemeClr val="dk1"/>
                </a:solidFill>
              </a:rPr>
              <a:t>October 10, 2023 (10/10):</a:t>
            </a:r>
            <a:r>
              <a:rPr lang="en" sz="700">
                <a:solidFill>
                  <a:schemeClr val="dk1"/>
                </a:solidFill>
              </a:rPr>
              <a:t> Implemented Campaign Scenario A</a:t>
            </a:r>
            <a:endParaRPr sz="700">
              <a:solidFill>
                <a:schemeClr val="dk1"/>
              </a:solidFill>
            </a:endParaRPr>
          </a:p>
          <a:p>
            <a:pPr indent="-273050" lvl="0" marL="457200" rtl="0" algn="l">
              <a:lnSpc>
                <a:spcPct val="115000"/>
              </a:lnSpc>
              <a:spcBef>
                <a:spcPts val="0"/>
              </a:spcBef>
              <a:spcAft>
                <a:spcPts val="0"/>
              </a:spcAft>
              <a:buClr>
                <a:schemeClr val="dk1"/>
              </a:buClr>
              <a:buSzPts val="700"/>
              <a:buChar char="●"/>
            </a:pPr>
            <a:r>
              <a:rPr b="1" lang="en" sz="700">
                <a:solidFill>
                  <a:schemeClr val="dk1"/>
                </a:solidFill>
              </a:rPr>
              <a:t>November 11, 2023 (11/11):</a:t>
            </a:r>
            <a:r>
              <a:rPr lang="en" sz="700">
                <a:solidFill>
                  <a:schemeClr val="dk1"/>
                </a:solidFill>
              </a:rPr>
              <a:t> Implemented Campaign Scenario B</a:t>
            </a:r>
            <a:endParaRPr sz="700">
              <a:solidFill>
                <a:schemeClr val="dk1"/>
              </a:solidFill>
            </a:endParaRPr>
          </a:p>
          <a:p>
            <a:pPr indent="-273050" lvl="0" marL="457200" rtl="0" algn="l">
              <a:lnSpc>
                <a:spcPct val="115000"/>
              </a:lnSpc>
              <a:spcBef>
                <a:spcPts val="0"/>
              </a:spcBef>
              <a:spcAft>
                <a:spcPts val="0"/>
              </a:spcAft>
              <a:buClr>
                <a:schemeClr val="dk1"/>
              </a:buClr>
              <a:buSzPts val="700"/>
              <a:buChar char="●"/>
            </a:pPr>
            <a:r>
              <a:rPr b="1" lang="en" sz="700">
                <a:solidFill>
                  <a:schemeClr val="dk1"/>
                </a:solidFill>
              </a:rPr>
              <a:t>December 12, 2023 (12/12):</a:t>
            </a:r>
            <a:r>
              <a:rPr lang="en" sz="700">
                <a:solidFill>
                  <a:schemeClr val="dk1"/>
                </a:solidFill>
              </a:rPr>
              <a:t> Implemented Campaign Scenario C</a:t>
            </a:r>
            <a:endParaRPr sz="7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sz="700">
                <a:solidFill>
                  <a:schemeClr val="dk1"/>
                </a:solidFill>
              </a:rPr>
              <a:t>To optimize the upcoming campaign, the business team has tasked the data analytics team with evaluating and deriving insights from the past three campaigns and their respective scenarios. The key metrics to analyze include:</a:t>
            </a:r>
            <a:endParaRPr sz="700">
              <a:solidFill>
                <a:schemeClr val="dk1"/>
              </a:solidFill>
            </a:endParaRPr>
          </a:p>
          <a:p>
            <a:pPr indent="-273050" lvl="0" marL="457200" rtl="0" algn="l">
              <a:lnSpc>
                <a:spcPct val="115000"/>
              </a:lnSpc>
              <a:spcBef>
                <a:spcPts val="1200"/>
              </a:spcBef>
              <a:spcAft>
                <a:spcPts val="0"/>
              </a:spcAft>
              <a:buClr>
                <a:schemeClr val="dk1"/>
              </a:buClr>
              <a:buSzPts val="700"/>
              <a:buChar char="●"/>
            </a:pPr>
            <a:r>
              <a:rPr b="1" lang="en" sz="700">
                <a:solidFill>
                  <a:schemeClr val="dk1"/>
                </a:solidFill>
              </a:rPr>
              <a:t>Campaign budget for discounts</a:t>
            </a:r>
            <a:endParaRPr b="1" sz="700">
              <a:solidFill>
                <a:schemeClr val="dk1"/>
              </a:solidFill>
            </a:endParaRPr>
          </a:p>
          <a:p>
            <a:pPr indent="-273050" lvl="0" marL="457200" rtl="0" algn="l">
              <a:lnSpc>
                <a:spcPct val="115000"/>
              </a:lnSpc>
              <a:spcBef>
                <a:spcPts val="0"/>
              </a:spcBef>
              <a:spcAft>
                <a:spcPts val="0"/>
              </a:spcAft>
              <a:buClr>
                <a:schemeClr val="dk1"/>
              </a:buClr>
              <a:buSzPts val="700"/>
              <a:buChar char="●"/>
            </a:pPr>
            <a:r>
              <a:rPr b="1" lang="en" sz="700">
                <a:solidFill>
                  <a:schemeClr val="dk1"/>
                </a:solidFill>
              </a:rPr>
              <a:t>Number of transactions</a:t>
            </a:r>
            <a:endParaRPr b="1" sz="700">
              <a:solidFill>
                <a:schemeClr val="dk1"/>
              </a:solidFill>
            </a:endParaRPr>
          </a:p>
          <a:p>
            <a:pPr indent="-273050" lvl="0" marL="457200" rtl="0" algn="l">
              <a:lnSpc>
                <a:spcPct val="115000"/>
              </a:lnSpc>
              <a:spcBef>
                <a:spcPts val="0"/>
              </a:spcBef>
              <a:spcAft>
                <a:spcPts val="0"/>
              </a:spcAft>
              <a:buClr>
                <a:schemeClr val="dk1"/>
              </a:buClr>
              <a:buSzPts val="700"/>
              <a:buChar char="●"/>
            </a:pPr>
            <a:r>
              <a:rPr b="1" lang="en" sz="700">
                <a:solidFill>
                  <a:schemeClr val="dk1"/>
                </a:solidFill>
              </a:rPr>
              <a:t>Number of customers</a:t>
            </a:r>
            <a:endParaRPr b="1" sz="700">
              <a:solidFill>
                <a:schemeClr val="dk1"/>
              </a:solidFill>
            </a:endParaRPr>
          </a:p>
          <a:p>
            <a:pPr indent="-273050" lvl="0" marL="457200" rtl="0" algn="l">
              <a:lnSpc>
                <a:spcPct val="115000"/>
              </a:lnSpc>
              <a:spcBef>
                <a:spcPts val="0"/>
              </a:spcBef>
              <a:spcAft>
                <a:spcPts val="0"/>
              </a:spcAft>
              <a:buClr>
                <a:schemeClr val="dk1"/>
              </a:buClr>
              <a:buSzPts val="700"/>
              <a:buChar char="●"/>
            </a:pPr>
            <a:r>
              <a:rPr b="1" lang="en" sz="700">
                <a:solidFill>
                  <a:schemeClr val="dk1"/>
                </a:solidFill>
              </a:rPr>
              <a:t>Number of products sold</a:t>
            </a:r>
            <a:endParaRPr b="1" sz="700">
              <a:solidFill>
                <a:schemeClr val="dk1"/>
              </a:solidFill>
            </a:endParaRPr>
          </a:p>
          <a:p>
            <a:pPr indent="-273050" lvl="0" marL="457200" rtl="0" algn="l">
              <a:lnSpc>
                <a:spcPct val="115000"/>
              </a:lnSpc>
              <a:spcBef>
                <a:spcPts val="0"/>
              </a:spcBef>
              <a:spcAft>
                <a:spcPts val="0"/>
              </a:spcAft>
              <a:buClr>
                <a:schemeClr val="dk1"/>
              </a:buClr>
              <a:buSzPts val="700"/>
              <a:buChar char="●"/>
            </a:pPr>
            <a:r>
              <a:rPr b="1" lang="en" sz="700">
                <a:solidFill>
                  <a:schemeClr val="dk1"/>
                </a:solidFill>
              </a:rPr>
              <a:t>Revenue earned during the campaign period</a:t>
            </a:r>
            <a:endParaRPr b="1" sz="700">
              <a:solidFill>
                <a:schemeClr val="dk1"/>
              </a:solidFill>
            </a:endParaRPr>
          </a:p>
          <a:p>
            <a:pPr indent="0" lvl="0" marL="0" rtl="0" algn="l">
              <a:lnSpc>
                <a:spcPct val="115000"/>
              </a:lnSpc>
              <a:spcBef>
                <a:spcPts val="1200"/>
              </a:spcBef>
              <a:spcAft>
                <a:spcPts val="1200"/>
              </a:spcAft>
              <a:buSzPts val="1100"/>
              <a:buNone/>
            </a:pPr>
            <a:r>
              <a:rPr lang="en" sz="700">
                <a:solidFill>
                  <a:schemeClr val="dk1"/>
                </a:solidFill>
              </a:rPr>
              <a:t>The goal is to assess these metrics across the three campaign scenarios to determine the most effective strategy, helping to maximize revenue and transactions while keeping the campaign budget efficient.</a:t>
            </a:r>
            <a:endParaRPr sz="500">
              <a:solidFill>
                <a:srgbClr val="2F1800"/>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4"/>
          <p:cNvSpPr txBox="1"/>
          <p:nvPr/>
        </p:nvSpPr>
        <p:spPr>
          <a:xfrm>
            <a:off x="342900" y="1198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EDA</a:t>
            </a:r>
            <a:r>
              <a:rPr b="1" lang="en" sz="3100">
                <a:solidFill>
                  <a:srgbClr val="2F1800"/>
                </a:solidFill>
                <a:latin typeface="Saira"/>
                <a:ea typeface="Saira"/>
                <a:cs typeface="Saira"/>
                <a:sym typeface="Saira"/>
              </a:rPr>
              <a:t> (5/8)</a:t>
            </a:r>
            <a:r>
              <a:rPr b="1" lang="en" sz="3100">
                <a:solidFill>
                  <a:srgbClr val="2F1800"/>
                </a:solidFill>
                <a:latin typeface="Saira"/>
                <a:ea typeface="Saira"/>
                <a:cs typeface="Saira"/>
                <a:sym typeface="Saira"/>
              </a:rPr>
              <a:t> </a:t>
            </a:r>
            <a:endParaRPr b="1" sz="3100">
              <a:solidFill>
                <a:srgbClr val="2F1800"/>
              </a:solidFill>
              <a:latin typeface="Saira"/>
              <a:ea typeface="Saira"/>
              <a:cs typeface="Saira"/>
              <a:sym typeface="Saira"/>
            </a:endParaRPr>
          </a:p>
        </p:txBody>
      </p:sp>
      <p:sp>
        <p:nvSpPr>
          <p:cNvPr id="315" name="Google Shape;315;p44"/>
          <p:cNvSpPr/>
          <p:nvPr/>
        </p:nvSpPr>
        <p:spPr>
          <a:xfrm>
            <a:off x="8655098"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316" name="Google Shape;316;p44"/>
          <p:cNvSpPr txBox="1"/>
          <p:nvPr/>
        </p:nvSpPr>
        <p:spPr>
          <a:xfrm>
            <a:off x="0" y="4883025"/>
            <a:ext cx="464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317" name="Google Shape;317;p44"/>
          <p:cNvSpPr txBox="1"/>
          <p:nvPr/>
        </p:nvSpPr>
        <p:spPr>
          <a:xfrm>
            <a:off x="342900" y="597121"/>
            <a:ext cx="59247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500">
                <a:solidFill>
                  <a:srgbClr val="2F1800"/>
                </a:solidFill>
                <a:latin typeface="Saira"/>
                <a:ea typeface="Saira"/>
                <a:cs typeface="Saira"/>
                <a:sym typeface="Saira"/>
              </a:rPr>
              <a:t>Ratio Revenue and Discount Campaign Budget</a:t>
            </a:r>
            <a:endParaRPr b="1" sz="1500">
              <a:solidFill>
                <a:srgbClr val="2F1800"/>
              </a:solidFill>
              <a:latin typeface="Saira"/>
              <a:ea typeface="Saira"/>
              <a:cs typeface="Saira"/>
              <a:sym typeface="Saira"/>
            </a:endParaRPr>
          </a:p>
        </p:txBody>
      </p:sp>
      <p:sp>
        <p:nvSpPr>
          <p:cNvPr id="318" name="Google Shape;318;p44"/>
          <p:cNvSpPr txBox="1"/>
          <p:nvPr/>
        </p:nvSpPr>
        <p:spPr>
          <a:xfrm>
            <a:off x="3988275" y="1411050"/>
            <a:ext cx="5155800" cy="2872200"/>
          </a:xfrm>
          <a:prstGeom prst="rect">
            <a:avLst/>
          </a:prstGeom>
          <a:noFill/>
          <a:ln>
            <a:noFill/>
          </a:ln>
        </p:spPr>
        <p:txBody>
          <a:bodyPr anchorCtr="0" anchor="t" bIns="91425" lIns="91425" spcFirstLastPara="1" rIns="91425" wrap="square" tIns="91425">
            <a:spAutoFit/>
          </a:bodyPr>
          <a:lstStyle/>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chart illustrates the </a:t>
            </a:r>
            <a:r>
              <a:rPr b="1" lang="en" sz="900">
                <a:solidFill>
                  <a:schemeClr val="dk1"/>
                </a:solidFill>
              </a:rPr>
              <a:t>revenue-to-discount ratio</a:t>
            </a:r>
            <a:r>
              <a:rPr lang="en" sz="900">
                <a:solidFill>
                  <a:schemeClr val="dk1"/>
                </a:solidFill>
              </a:rPr>
              <a:t> during the three promotional campaigns: </a:t>
            </a:r>
            <a:r>
              <a:rPr b="1" lang="en" sz="900">
                <a:solidFill>
                  <a:schemeClr val="dk1"/>
                </a:solidFill>
              </a:rPr>
              <a:t>10/10, 11/11, and 12/12</a:t>
            </a:r>
            <a:r>
              <a:rPr lang="en" sz="900">
                <a:solidFill>
                  <a:schemeClr val="dk1"/>
                </a:solidFill>
              </a:rPr>
              <a:t>.</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The </a:t>
            </a:r>
            <a:r>
              <a:rPr b="1" lang="en" sz="900">
                <a:solidFill>
                  <a:schemeClr val="dk1"/>
                </a:solidFill>
              </a:rPr>
              <a:t>higher the ratio</a:t>
            </a:r>
            <a:r>
              <a:rPr lang="en" sz="900">
                <a:solidFill>
                  <a:schemeClr val="dk1"/>
                </a:solidFill>
              </a:rPr>
              <a:t>, the </a:t>
            </a:r>
            <a:r>
              <a:rPr b="1" lang="en" sz="900">
                <a:solidFill>
                  <a:schemeClr val="dk1"/>
                </a:solidFill>
              </a:rPr>
              <a:t>more efficient the discount spending</a:t>
            </a:r>
            <a:r>
              <a:rPr lang="en" sz="900">
                <a:solidFill>
                  <a:schemeClr val="dk1"/>
                </a:solidFill>
              </a:rPr>
              <a:t> in generating revenue.</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The ratio was </a:t>
            </a:r>
            <a:r>
              <a:rPr b="1" lang="en" sz="900">
                <a:solidFill>
                  <a:schemeClr val="dk1"/>
                </a:solidFill>
              </a:rPr>
              <a:t>54 in the 10/10 campaign</a:t>
            </a:r>
            <a:r>
              <a:rPr lang="en" sz="900">
                <a:solidFill>
                  <a:schemeClr val="dk1"/>
                </a:solidFill>
              </a:rPr>
              <a:t>, increased slightly to </a:t>
            </a:r>
            <a:r>
              <a:rPr b="1" lang="en" sz="900">
                <a:solidFill>
                  <a:schemeClr val="dk1"/>
                </a:solidFill>
              </a:rPr>
              <a:t>55 in the 11/11 campaign</a:t>
            </a:r>
            <a:r>
              <a:rPr lang="en" sz="900">
                <a:solidFill>
                  <a:schemeClr val="dk1"/>
                </a:solidFill>
              </a:rPr>
              <a:t>, and peaked at </a:t>
            </a:r>
            <a:r>
              <a:rPr b="1" lang="en" sz="900">
                <a:solidFill>
                  <a:schemeClr val="dk1"/>
                </a:solidFill>
              </a:rPr>
              <a:t>59 in the 12/12 campaign</a:t>
            </a:r>
            <a:r>
              <a:rPr lang="en" sz="900">
                <a:solidFill>
                  <a:schemeClr val="dk1"/>
                </a:solidFill>
              </a:rPr>
              <a:t>.</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 The </a:t>
            </a:r>
            <a:r>
              <a:rPr b="1" lang="en" sz="900">
                <a:solidFill>
                  <a:schemeClr val="dk1"/>
                </a:solidFill>
              </a:rPr>
              <a:t>12/12 campaign had the highest ratio</a:t>
            </a:r>
            <a:r>
              <a:rPr lang="en" sz="900">
                <a:solidFill>
                  <a:schemeClr val="dk1"/>
                </a:solidFill>
              </a:rPr>
              <a:t>, meaning that </a:t>
            </a:r>
            <a:r>
              <a:rPr b="1" lang="en" sz="900">
                <a:solidFill>
                  <a:schemeClr val="dk1"/>
                </a:solidFill>
              </a:rPr>
              <a:t>every unit of discount resulted in more revenue compared to the other campaigns</a:t>
            </a:r>
            <a:r>
              <a:rPr lang="en" sz="900">
                <a:solidFill>
                  <a:schemeClr val="dk1"/>
                </a:solidFill>
              </a:rPr>
              <a:t>.</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Despite the </a:t>
            </a:r>
            <a:r>
              <a:rPr b="1" lang="en" sz="900">
                <a:solidFill>
                  <a:schemeClr val="dk1"/>
                </a:solidFill>
              </a:rPr>
              <a:t>12/12 campaign having the lowest total revenue</a:t>
            </a:r>
            <a:r>
              <a:rPr lang="en" sz="900">
                <a:solidFill>
                  <a:schemeClr val="dk1"/>
                </a:solidFill>
              </a:rPr>
              <a:t>, its </a:t>
            </a:r>
            <a:r>
              <a:rPr b="1" lang="en" sz="900">
                <a:solidFill>
                  <a:schemeClr val="dk1"/>
                </a:solidFill>
              </a:rPr>
              <a:t>revenue-to-discount ratio was the highest</a:t>
            </a:r>
            <a:r>
              <a:rPr lang="en" sz="900">
                <a:solidFill>
                  <a:schemeClr val="dk1"/>
                </a:solidFill>
              </a:rPr>
              <a:t>. This suggests that </a:t>
            </a:r>
            <a:r>
              <a:rPr b="1" lang="en" sz="900">
                <a:solidFill>
                  <a:schemeClr val="dk1"/>
                </a:solidFill>
              </a:rPr>
              <a:t>lower discount incentives may have encouraged customers to purchase products with less dependency on large discounts</a:t>
            </a:r>
            <a:r>
              <a:rPr lang="en" sz="900">
                <a:solidFill>
                  <a:schemeClr val="dk1"/>
                </a:solidFill>
              </a:rPr>
              <a:t>.</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Conversely, even though </a:t>
            </a:r>
            <a:r>
              <a:rPr b="1" lang="en" sz="900">
                <a:solidFill>
                  <a:schemeClr val="dk1"/>
                </a:solidFill>
              </a:rPr>
              <a:t>the 11/11 campaign generated the highest revenue</a:t>
            </a:r>
            <a:r>
              <a:rPr lang="en" sz="900">
                <a:solidFill>
                  <a:schemeClr val="dk1"/>
                </a:solidFill>
              </a:rPr>
              <a:t>, its </a:t>
            </a:r>
            <a:r>
              <a:rPr b="1" lang="en" sz="900">
                <a:solidFill>
                  <a:schemeClr val="dk1"/>
                </a:solidFill>
              </a:rPr>
              <a:t>ratio was lower than 12/12</a:t>
            </a:r>
            <a:r>
              <a:rPr lang="en" sz="900">
                <a:solidFill>
                  <a:schemeClr val="dk1"/>
                </a:solidFill>
              </a:rPr>
              <a:t>, indicating that </a:t>
            </a:r>
            <a:r>
              <a:rPr b="1" lang="en" sz="900">
                <a:solidFill>
                  <a:schemeClr val="dk1"/>
                </a:solidFill>
              </a:rPr>
              <a:t>the revenue increase was heavily influenced by higher discount spending</a:t>
            </a:r>
            <a:r>
              <a:rPr lang="en" sz="900">
                <a:solidFill>
                  <a:schemeClr val="dk1"/>
                </a:solidFill>
              </a:rPr>
              <a:t>.</a:t>
            </a:r>
            <a:endParaRPr sz="900">
              <a:solidFill>
                <a:schemeClr val="dk1"/>
              </a:solidFill>
            </a:endParaRPr>
          </a:p>
          <a:p>
            <a:pPr indent="-228600" lvl="0" marL="171450" rtl="0" algn="l">
              <a:lnSpc>
                <a:spcPct val="115000"/>
              </a:lnSpc>
              <a:spcBef>
                <a:spcPts val="0"/>
              </a:spcBef>
              <a:spcAft>
                <a:spcPts val="0"/>
              </a:spcAft>
              <a:buNone/>
            </a:pPr>
            <a:r>
              <a:rPr lang="en" sz="900">
                <a:solidFill>
                  <a:schemeClr val="dk1"/>
                </a:solidFill>
              </a:rPr>
              <a:t>•</a:t>
            </a:r>
            <a:r>
              <a:rPr lang="en" sz="900">
                <a:solidFill>
                  <a:schemeClr val="dk1"/>
                </a:solidFill>
                <a:latin typeface="Times New Roman"/>
                <a:ea typeface="Times New Roman"/>
                <a:cs typeface="Times New Roman"/>
                <a:sym typeface="Times New Roman"/>
              </a:rPr>
              <a:t>      </a:t>
            </a:r>
            <a:r>
              <a:rPr lang="en" sz="900">
                <a:solidFill>
                  <a:schemeClr val="dk1"/>
                </a:solidFill>
              </a:rPr>
              <a:t>This trend implies that a </a:t>
            </a:r>
            <a:r>
              <a:rPr b="1" lang="en" sz="900">
                <a:solidFill>
                  <a:schemeClr val="dk1"/>
                </a:solidFill>
              </a:rPr>
              <a:t>higher discount does not always guarantee better efficiency in revenue generation</a:t>
            </a:r>
            <a:r>
              <a:rPr lang="en" sz="900">
                <a:solidFill>
                  <a:schemeClr val="dk1"/>
                </a:solidFill>
              </a:rPr>
              <a:t>. Instead, the </a:t>
            </a:r>
            <a:r>
              <a:rPr b="1" lang="en" sz="900">
                <a:solidFill>
                  <a:schemeClr val="dk1"/>
                </a:solidFill>
              </a:rPr>
              <a:t>optimal balance between discounts and customer spending behavior</a:t>
            </a:r>
            <a:r>
              <a:rPr lang="en" sz="900">
                <a:solidFill>
                  <a:schemeClr val="dk1"/>
                </a:solidFill>
              </a:rPr>
              <a:t> plays a crucial role in maximizing revenue while maintaining profitability.</a:t>
            </a:r>
            <a:endParaRPr sz="900">
              <a:solidFill>
                <a:schemeClr val="dk1"/>
              </a:solidFill>
            </a:endParaRPr>
          </a:p>
          <a:p>
            <a:pPr indent="-266700" lvl="0" marL="228600" rtl="0" algn="l">
              <a:lnSpc>
                <a:spcPct val="115000"/>
              </a:lnSpc>
              <a:spcBef>
                <a:spcPts val="0"/>
              </a:spcBef>
              <a:spcAft>
                <a:spcPts val="0"/>
              </a:spcAft>
              <a:buNone/>
            </a:pPr>
            <a:r>
              <a:t/>
            </a:r>
            <a:endParaRPr sz="900">
              <a:solidFill>
                <a:schemeClr val="dk1"/>
              </a:solidFill>
              <a:latin typeface="Calibri"/>
              <a:ea typeface="Calibri"/>
              <a:cs typeface="Calibri"/>
              <a:sym typeface="Calibri"/>
            </a:endParaRPr>
          </a:p>
        </p:txBody>
      </p:sp>
      <p:pic>
        <p:nvPicPr>
          <p:cNvPr id="319" name="Google Shape;319;p44" title="Chart"/>
          <p:cNvPicPr preferRelativeResize="0"/>
          <p:nvPr/>
        </p:nvPicPr>
        <p:blipFill>
          <a:blip r:embed="rId5">
            <a:alphaModFix/>
          </a:blip>
          <a:stretch>
            <a:fillRect/>
          </a:stretch>
        </p:blipFill>
        <p:spPr>
          <a:xfrm>
            <a:off x="342900" y="1140025"/>
            <a:ext cx="3386476" cy="2009350"/>
          </a:xfrm>
          <a:prstGeom prst="rect">
            <a:avLst/>
          </a:prstGeom>
          <a:noFill/>
          <a:ln>
            <a:noFill/>
          </a:ln>
        </p:spPr>
      </p:pic>
      <p:graphicFrame>
        <p:nvGraphicFramePr>
          <p:cNvPr id="320" name="Google Shape;320;p44"/>
          <p:cNvGraphicFramePr/>
          <p:nvPr/>
        </p:nvGraphicFramePr>
        <p:xfrm>
          <a:off x="425425" y="3306525"/>
          <a:ext cx="3000000" cy="3000000"/>
        </p:xfrm>
        <a:graphic>
          <a:graphicData uri="http://schemas.openxmlformats.org/drawingml/2006/table">
            <a:tbl>
              <a:tblPr>
                <a:noFill/>
                <a:tableStyleId>{6853AD1C-A627-493F-8DAA-424ED81F5367}</a:tableStyleId>
              </a:tblPr>
              <a:tblGrid>
                <a:gridCol w="908225"/>
                <a:gridCol w="798575"/>
                <a:gridCol w="798575"/>
                <a:gridCol w="798575"/>
              </a:tblGrid>
              <a:tr h="223575">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700"/>
                        <a:t>Campaign 10/10</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700"/>
                        <a:t>Campaign 11/11</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 sz="700"/>
                        <a:t>Campaign 12/12</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2CC"/>
                    </a:solidFill>
                  </a:tcPr>
                </a:tc>
              </a:tr>
              <a:tr h="265425">
                <a:tc>
                  <a:txBody>
                    <a:bodyPr/>
                    <a:lstStyle/>
                    <a:p>
                      <a:pPr indent="0" lvl="0" marL="0" rtl="0" algn="l">
                        <a:lnSpc>
                          <a:spcPct val="115000"/>
                        </a:lnSpc>
                        <a:spcBef>
                          <a:spcPts val="0"/>
                        </a:spcBef>
                        <a:spcAft>
                          <a:spcPts val="0"/>
                        </a:spcAft>
                        <a:buNone/>
                      </a:pPr>
                      <a:r>
                        <a:rPr lang="en" sz="700"/>
                        <a:t>SUM of Total Revenue</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Rp14,853,951,100</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Rp16,622,135,800</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Rp14,801,325,100</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18200">
                <a:tc>
                  <a:txBody>
                    <a:bodyPr/>
                    <a:lstStyle/>
                    <a:p>
                      <a:pPr indent="0" lvl="0" marL="0" rtl="0" algn="l">
                        <a:lnSpc>
                          <a:spcPct val="115000"/>
                        </a:lnSpc>
                        <a:spcBef>
                          <a:spcPts val="0"/>
                        </a:spcBef>
                        <a:spcAft>
                          <a:spcPts val="0"/>
                        </a:spcAft>
                        <a:buNone/>
                      </a:pPr>
                      <a:r>
                        <a:rPr lang="en" sz="700"/>
                        <a:t>SUM of Discount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Rp275,925,900</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Rp302,636,200</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Rp252,834,900</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58825">
                <a:tc>
                  <a:txBody>
                    <a:bodyPr/>
                    <a:lstStyle/>
                    <a:p>
                      <a:pPr indent="0" lvl="0" marL="0" rtl="0" algn="l">
                        <a:lnSpc>
                          <a:spcPct val="115000"/>
                        </a:lnSpc>
                        <a:spcBef>
                          <a:spcPts val="0"/>
                        </a:spcBef>
                        <a:spcAft>
                          <a:spcPts val="0"/>
                        </a:spcAft>
                        <a:buNone/>
                      </a:pPr>
                      <a:r>
                        <a:rPr lang="en" sz="700"/>
                        <a:t>Ratio Revenue and Discount Campaign Budget</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54</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55</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59</a:t>
                      </a:r>
                      <a:endParaRPr sz="7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5"/>
          <p:cNvSpPr txBox="1"/>
          <p:nvPr/>
        </p:nvSpPr>
        <p:spPr>
          <a:xfrm>
            <a:off x="342900" y="436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EDA (6/8) </a:t>
            </a:r>
            <a:endParaRPr b="1" sz="3100">
              <a:solidFill>
                <a:srgbClr val="2F1800"/>
              </a:solidFill>
              <a:latin typeface="Saira"/>
              <a:ea typeface="Saira"/>
              <a:cs typeface="Saira"/>
              <a:sym typeface="Saira"/>
            </a:endParaRPr>
          </a:p>
        </p:txBody>
      </p:sp>
      <p:sp>
        <p:nvSpPr>
          <p:cNvPr id="326" name="Google Shape;326;p45"/>
          <p:cNvSpPr/>
          <p:nvPr/>
        </p:nvSpPr>
        <p:spPr>
          <a:xfrm>
            <a:off x="-2"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327" name="Google Shape;327;p45"/>
          <p:cNvSpPr txBox="1"/>
          <p:nvPr/>
        </p:nvSpPr>
        <p:spPr>
          <a:xfrm>
            <a:off x="494400" y="4866600"/>
            <a:ext cx="4152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328" name="Google Shape;328;p45"/>
          <p:cNvSpPr txBox="1"/>
          <p:nvPr/>
        </p:nvSpPr>
        <p:spPr>
          <a:xfrm>
            <a:off x="342900" y="520924"/>
            <a:ext cx="7491300" cy="3387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100">
                <a:solidFill>
                  <a:srgbClr val="2F1800"/>
                </a:solidFill>
                <a:latin typeface="Saira"/>
                <a:ea typeface="Saira"/>
                <a:cs typeface="Saira"/>
                <a:sym typeface="Saira"/>
              </a:rPr>
              <a:t>Product category was the best-selling and generated the highest transactions, customers, products sold, and revenue while also having the lowest discount campaign budget, across the three campaign periods</a:t>
            </a:r>
            <a:endParaRPr b="1" sz="1100">
              <a:solidFill>
                <a:srgbClr val="2F1800"/>
              </a:solidFill>
              <a:latin typeface="Saira"/>
              <a:ea typeface="Saira"/>
              <a:cs typeface="Saira"/>
              <a:sym typeface="Saira"/>
            </a:endParaRPr>
          </a:p>
        </p:txBody>
      </p:sp>
      <p:sp>
        <p:nvSpPr>
          <p:cNvPr id="329" name="Google Shape;329;p45"/>
          <p:cNvSpPr txBox="1"/>
          <p:nvPr/>
        </p:nvSpPr>
        <p:spPr>
          <a:xfrm>
            <a:off x="5028100" y="3579425"/>
            <a:ext cx="4116000" cy="1531500"/>
          </a:xfrm>
          <a:prstGeom prst="rect">
            <a:avLst/>
          </a:prstGeom>
          <a:noFill/>
          <a:ln>
            <a:noFill/>
          </a:ln>
        </p:spPr>
        <p:txBody>
          <a:bodyPr anchorCtr="0" anchor="t" bIns="91425" lIns="91425" spcFirstLastPara="1" rIns="91425" wrap="square" tIns="91425">
            <a:spAutoFit/>
          </a:bodyPr>
          <a:lstStyle/>
          <a:p>
            <a:pPr indent="-273050" lvl="0" marL="228600" rtl="0" algn="l">
              <a:lnSpc>
                <a:spcPct val="115000"/>
              </a:lnSpc>
              <a:spcBef>
                <a:spcPts val="1200"/>
              </a:spcBef>
              <a:spcAft>
                <a:spcPts val="0"/>
              </a:spcAft>
              <a:buClr>
                <a:schemeClr val="dk1"/>
              </a:buClr>
              <a:buSzPts val="700"/>
              <a:buChar char="●"/>
            </a:pPr>
            <a:r>
              <a:rPr b="1" lang="en" sz="700">
                <a:solidFill>
                  <a:schemeClr val="dk1"/>
                </a:solidFill>
              </a:rPr>
              <a:t>Men’s Fashion</a:t>
            </a:r>
            <a:r>
              <a:rPr lang="en" sz="700">
                <a:solidFill>
                  <a:schemeClr val="dk1"/>
                </a:solidFill>
              </a:rPr>
              <a:t> is the dominant category in all aspects (transactions, customers, products sold, and revenue), even though its discount is relatively high (</a:t>
            </a:r>
            <a:r>
              <a:rPr b="1" lang="en" sz="700">
                <a:solidFill>
                  <a:schemeClr val="dk1"/>
                </a:solidFill>
                <a:latin typeface="Roboto"/>
                <a:ea typeface="Roboto"/>
                <a:cs typeface="Roboto"/>
                <a:sym typeface="Roboto"/>
              </a:rPr>
              <a:t>Rp14,624,164,000</a:t>
            </a:r>
            <a:r>
              <a:rPr lang="en" sz="700">
                <a:solidFill>
                  <a:schemeClr val="dk1"/>
                </a:solidFill>
              </a:rPr>
              <a:t>). It generates the highest revenue (</a:t>
            </a:r>
            <a:r>
              <a:rPr b="1" lang="en" sz="700">
                <a:solidFill>
                  <a:schemeClr val="dk1"/>
                </a:solidFill>
                <a:latin typeface="Roboto"/>
                <a:ea typeface="Roboto"/>
                <a:cs typeface="Roboto"/>
                <a:sym typeface="Roboto"/>
              </a:rPr>
              <a:t>Rp126,036,000</a:t>
            </a:r>
            <a:r>
              <a:rPr lang="en" sz="700">
                <a:solidFill>
                  <a:schemeClr val="dk1"/>
                </a:solidFill>
              </a:rPr>
              <a:t>), demonstrating strong sales performance.</a:t>
            </a:r>
            <a:endParaRPr sz="700">
              <a:solidFill>
                <a:schemeClr val="dk1"/>
              </a:solidFill>
            </a:endParaRPr>
          </a:p>
          <a:p>
            <a:pPr indent="-273050" lvl="0" marL="228600" rtl="0" algn="l">
              <a:lnSpc>
                <a:spcPct val="115000"/>
              </a:lnSpc>
              <a:spcBef>
                <a:spcPts val="0"/>
              </a:spcBef>
              <a:spcAft>
                <a:spcPts val="0"/>
              </a:spcAft>
              <a:buClr>
                <a:schemeClr val="dk1"/>
              </a:buClr>
              <a:buSzPts val="700"/>
              <a:buChar char="●"/>
            </a:pPr>
            <a:r>
              <a:rPr b="1" lang="en" sz="700">
                <a:solidFill>
                  <a:schemeClr val="dk1"/>
                </a:solidFill>
              </a:rPr>
              <a:t>Health &amp; Sports</a:t>
            </a:r>
            <a:r>
              <a:rPr lang="en" sz="700">
                <a:solidFill>
                  <a:schemeClr val="dk1"/>
                </a:solidFill>
              </a:rPr>
              <a:t> shows high efficiency by generating significant revenue (</a:t>
            </a:r>
            <a:r>
              <a:rPr b="1" lang="en" sz="700">
                <a:solidFill>
                  <a:schemeClr val="dk1"/>
                </a:solidFill>
                <a:latin typeface="Roboto"/>
                <a:ea typeface="Roboto"/>
                <a:cs typeface="Roboto"/>
                <a:sym typeface="Roboto"/>
              </a:rPr>
              <a:t>Rp4,207,256,000</a:t>
            </a:r>
            <a:r>
              <a:rPr lang="en" sz="700">
                <a:solidFill>
                  <a:schemeClr val="dk1"/>
                </a:solidFill>
              </a:rPr>
              <a:t>) with a lower discount (</a:t>
            </a:r>
            <a:r>
              <a:rPr b="1" lang="en" sz="700">
                <a:solidFill>
                  <a:schemeClr val="dk1"/>
                </a:solidFill>
                <a:latin typeface="Roboto"/>
                <a:ea typeface="Roboto"/>
                <a:cs typeface="Roboto"/>
                <a:sym typeface="Roboto"/>
              </a:rPr>
              <a:t>Rp65,614,000</a:t>
            </a:r>
            <a:r>
              <a:rPr lang="en" sz="700">
                <a:solidFill>
                  <a:schemeClr val="dk1"/>
                </a:solidFill>
              </a:rPr>
              <a:t>) compared to other major categories. This suggests that the category effectively maximizes revenue with minimal discounting.</a:t>
            </a:r>
            <a:endParaRPr sz="700">
              <a:solidFill>
                <a:schemeClr val="dk1"/>
              </a:solidFill>
            </a:endParaRPr>
          </a:p>
          <a:p>
            <a:pPr indent="-273050" lvl="0" marL="228600" rtl="0" algn="l">
              <a:lnSpc>
                <a:spcPct val="115000"/>
              </a:lnSpc>
              <a:spcBef>
                <a:spcPts val="0"/>
              </a:spcBef>
              <a:spcAft>
                <a:spcPts val="0"/>
              </a:spcAft>
              <a:buClr>
                <a:schemeClr val="dk1"/>
              </a:buClr>
              <a:buSzPts val="700"/>
              <a:buChar char="●"/>
            </a:pPr>
            <a:r>
              <a:rPr b="1" lang="en" sz="700">
                <a:solidFill>
                  <a:schemeClr val="dk1"/>
                </a:solidFill>
              </a:rPr>
              <a:t>Women’s Fashion</a:t>
            </a:r>
            <a:r>
              <a:rPr lang="en" sz="700">
                <a:solidFill>
                  <a:schemeClr val="dk1"/>
                </a:solidFill>
              </a:rPr>
              <a:t> balances revenue (</a:t>
            </a:r>
            <a:r>
              <a:rPr b="1" lang="en" sz="700">
                <a:solidFill>
                  <a:schemeClr val="dk1"/>
                </a:solidFill>
                <a:latin typeface="Roboto"/>
                <a:ea typeface="Roboto"/>
                <a:cs typeface="Roboto"/>
                <a:sym typeface="Roboto"/>
              </a:rPr>
              <a:t>Rp4,127,341,000</a:t>
            </a:r>
            <a:r>
              <a:rPr lang="en" sz="700">
                <a:solidFill>
                  <a:schemeClr val="dk1"/>
                </a:solidFill>
              </a:rPr>
              <a:t>) and discount efficiency (</a:t>
            </a:r>
            <a:r>
              <a:rPr b="1" lang="en" sz="700">
                <a:solidFill>
                  <a:schemeClr val="dk1"/>
                </a:solidFill>
                <a:latin typeface="Roboto"/>
                <a:ea typeface="Roboto"/>
                <a:cs typeface="Roboto"/>
                <a:sym typeface="Roboto"/>
              </a:rPr>
              <a:t>Rp78,579,000</a:t>
            </a:r>
            <a:r>
              <a:rPr lang="en" sz="700">
                <a:solidFill>
                  <a:schemeClr val="dk1"/>
                </a:solidFill>
              </a:rPr>
              <a:t>), making it superior to categories like Beauty &amp; Grooming or Superstore.</a:t>
            </a:r>
            <a:endParaRPr sz="700">
              <a:solidFill>
                <a:schemeClr val="dk1"/>
              </a:solidFill>
            </a:endParaRPr>
          </a:p>
          <a:p>
            <a:pPr indent="-273050" lvl="0" marL="228600" rtl="0" algn="l">
              <a:lnSpc>
                <a:spcPct val="115000"/>
              </a:lnSpc>
              <a:spcBef>
                <a:spcPts val="0"/>
              </a:spcBef>
              <a:spcAft>
                <a:spcPts val="0"/>
              </a:spcAft>
              <a:buClr>
                <a:schemeClr val="dk1"/>
              </a:buClr>
              <a:buSzPts val="700"/>
              <a:buChar char="●"/>
            </a:pPr>
            <a:r>
              <a:rPr lang="en" sz="700">
                <a:solidFill>
                  <a:schemeClr val="dk1"/>
                </a:solidFill>
              </a:rPr>
              <a:t>The trendline suggests a positive correlation between discounts and revenue. However, </a:t>
            </a:r>
            <a:r>
              <a:rPr b="1" lang="en" sz="700">
                <a:solidFill>
                  <a:schemeClr val="dk1"/>
                </a:solidFill>
              </a:rPr>
              <a:t>Health &amp; Sports stands out for its efficiency, while Men’s Fashion dominates in absolute revenue, and Women’s Fashion excels in strategic discounting.</a:t>
            </a:r>
            <a:endParaRPr b="1" sz="700">
              <a:solidFill>
                <a:schemeClr val="dk1"/>
              </a:solidFill>
            </a:endParaRPr>
          </a:p>
        </p:txBody>
      </p:sp>
      <p:graphicFrame>
        <p:nvGraphicFramePr>
          <p:cNvPr id="330" name="Google Shape;330;p45"/>
          <p:cNvGraphicFramePr/>
          <p:nvPr/>
        </p:nvGraphicFramePr>
        <p:xfrm>
          <a:off x="299775" y="1128525"/>
          <a:ext cx="3000000" cy="3000000"/>
        </p:xfrm>
        <a:graphic>
          <a:graphicData uri="http://schemas.openxmlformats.org/drawingml/2006/table">
            <a:tbl>
              <a:tblPr>
                <a:noFill/>
                <a:tableStyleId>{6853AD1C-A627-493F-8DAA-424ED81F5367}</a:tableStyleId>
              </a:tblPr>
              <a:tblGrid>
                <a:gridCol w="781950"/>
                <a:gridCol w="715250"/>
                <a:gridCol w="714975"/>
                <a:gridCol w="620350"/>
                <a:gridCol w="917550"/>
                <a:gridCol w="741675"/>
              </a:tblGrid>
              <a:tr h="199450">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Category Name</a:t>
                      </a:r>
                      <a:endParaRPr sz="600">
                        <a:solidFill>
                          <a:srgbClr val="FFFFFF"/>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356854"/>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284E3F"/>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COUNTA of Transaction ID</a:t>
                      </a:r>
                      <a:endParaRPr sz="600">
                        <a:solidFill>
                          <a:srgbClr val="FFFFFF"/>
                        </a:solidFill>
                        <a:latin typeface="Roboto"/>
                        <a:ea typeface="Roboto"/>
                        <a:cs typeface="Roboto"/>
                        <a:sym typeface="Roboto"/>
                      </a:endParaRPr>
                    </a:p>
                  </a:txBody>
                  <a:tcPr marT="19050" marB="19050" marR="76200" marL="76200" anchor="ctr">
                    <a:lnL cap="flat" cmpd="sng" w="9525">
                      <a:solidFill>
                        <a:srgbClr val="356854"/>
                      </a:solidFill>
                      <a:prstDash val="solid"/>
                      <a:round/>
                      <a:headEnd len="sm" w="sm" type="none"/>
                      <a:tailEnd len="sm" w="sm" type="none"/>
                    </a:lnL>
                    <a:lnR cap="flat" cmpd="sng" w="9525">
                      <a:solidFill>
                        <a:srgbClr val="356854"/>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284E3F"/>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COUNTUNIQUE of Customer ID</a:t>
                      </a:r>
                      <a:endParaRPr sz="600">
                        <a:solidFill>
                          <a:srgbClr val="FFFFFF"/>
                        </a:solidFill>
                        <a:latin typeface="Roboto"/>
                        <a:ea typeface="Roboto"/>
                        <a:cs typeface="Roboto"/>
                        <a:sym typeface="Roboto"/>
                      </a:endParaRPr>
                    </a:p>
                  </a:txBody>
                  <a:tcPr marT="19050" marB="19050" marR="76200" marL="76200" anchor="ctr">
                    <a:lnL cap="flat" cmpd="sng" w="9525">
                      <a:solidFill>
                        <a:srgbClr val="356854"/>
                      </a:solidFill>
                      <a:prstDash val="solid"/>
                      <a:round/>
                      <a:headEnd len="sm" w="sm" type="none"/>
                      <a:tailEnd len="sm" w="sm" type="none"/>
                    </a:lnL>
                    <a:lnR cap="flat" cmpd="sng" w="9525">
                      <a:solidFill>
                        <a:srgbClr val="356854"/>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284E3F"/>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SUM of QTY</a:t>
                      </a:r>
                      <a:endParaRPr sz="600">
                        <a:solidFill>
                          <a:srgbClr val="FFFFFF"/>
                        </a:solidFill>
                        <a:latin typeface="Roboto"/>
                        <a:ea typeface="Roboto"/>
                        <a:cs typeface="Roboto"/>
                        <a:sym typeface="Roboto"/>
                      </a:endParaRPr>
                    </a:p>
                  </a:txBody>
                  <a:tcPr marT="19050" marB="19050" marR="76200" marL="76200" anchor="ctr">
                    <a:lnL cap="flat" cmpd="sng" w="9525">
                      <a:solidFill>
                        <a:srgbClr val="356854"/>
                      </a:solidFill>
                      <a:prstDash val="solid"/>
                      <a:round/>
                      <a:headEnd len="sm" w="sm" type="none"/>
                      <a:tailEnd len="sm" w="sm" type="none"/>
                    </a:lnL>
                    <a:lnR cap="flat" cmpd="sng" w="9525">
                      <a:solidFill>
                        <a:srgbClr val="356854"/>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284E3F"/>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SUM of Total Revenue</a:t>
                      </a:r>
                      <a:endParaRPr sz="600">
                        <a:solidFill>
                          <a:srgbClr val="FFFFFF"/>
                        </a:solidFill>
                        <a:latin typeface="Roboto"/>
                        <a:ea typeface="Roboto"/>
                        <a:cs typeface="Roboto"/>
                        <a:sym typeface="Roboto"/>
                      </a:endParaRPr>
                    </a:p>
                  </a:txBody>
                  <a:tcPr marT="19050" marB="19050" marR="76200" marL="76200" anchor="ctr">
                    <a:lnL cap="flat" cmpd="sng" w="9525">
                      <a:solidFill>
                        <a:srgbClr val="356854"/>
                      </a:solidFill>
                      <a:prstDash val="solid"/>
                      <a:round/>
                      <a:headEnd len="sm" w="sm" type="none"/>
                      <a:tailEnd len="sm" w="sm" type="none"/>
                    </a:lnL>
                    <a:lnR cap="flat" cmpd="sng" w="9525">
                      <a:solidFill>
                        <a:srgbClr val="356854"/>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284E3F"/>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SUM of Discount</a:t>
                      </a:r>
                      <a:endParaRPr sz="600">
                        <a:solidFill>
                          <a:srgbClr val="FFFFFF"/>
                        </a:solidFill>
                        <a:latin typeface="Roboto"/>
                        <a:ea typeface="Roboto"/>
                        <a:cs typeface="Roboto"/>
                        <a:sym typeface="Roboto"/>
                      </a:endParaRPr>
                    </a:p>
                  </a:txBody>
                  <a:tcPr marT="19050" marB="19050" marR="76200" marL="76200" anchor="ctr">
                    <a:lnL cap="flat" cmpd="sng" w="9525">
                      <a:solidFill>
                        <a:srgbClr val="356854"/>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284E3F"/>
                      </a:solidFill>
                      <a:prstDash val="solid"/>
                      <a:round/>
                      <a:headEnd len="sm" w="sm" type="none"/>
                      <a:tailEnd len="sm" w="sm" type="none"/>
                    </a:lnB>
                    <a:solidFill>
                      <a:srgbClr val="356854"/>
                    </a:solidFill>
                  </a:tcPr>
                </a:tc>
              </a:tr>
              <a:tr h="199450">
                <a:tc>
                  <a:txBody>
                    <a:bodyPr/>
                    <a:lstStyle/>
                    <a:p>
                      <a:pPr indent="0" lvl="0" marL="0" rtl="0" algn="l">
                        <a:lnSpc>
                          <a:spcPct val="115000"/>
                        </a:lnSpc>
                        <a:spcBef>
                          <a:spcPts val="0"/>
                        </a:spcBef>
                        <a:spcAft>
                          <a:spcPts val="0"/>
                        </a:spcAft>
                        <a:buNone/>
                      </a:pPr>
                      <a:r>
                        <a:rPr b="1" lang="en" sz="600">
                          <a:solidFill>
                            <a:srgbClr val="434343"/>
                          </a:solidFill>
                          <a:latin typeface="Roboto"/>
                          <a:ea typeface="Roboto"/>
                          <a:cs typeface="Roboto"/>
                          <a:sym typeface="Roboto"/>
                        </a:rPr>
                        <a:t>Men's Fashion</a:t>
                      </a:r>
                      <a:endParaRPr b="1"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57BB8A"/>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2504</a:t>
                      </a:r>
                      <a:endParaRPr b="1" sz="600">
                        <a:latin typeface="Roboto"/>
                        <a:ea typeface="Roboto"/>
                        <a:cs typeface="Roboto"/>
                        <a:sym typeface="Roboto"/>
                      </a:endParaRPr>
                    </a:p>
                  </a:txBody>
                  <a:tcPr marT="19050" marB="19050" marR="76200" marL="76200" anchor="ctr">
                    <a:lnL cap="flat" cmpd="sng" w="9525">
                      <a:solidFill>
                        <a:srgbClr val="57BB8A"/>
                      </a:solidFill>
                      <a:prstDash val="solid"/>
                      <a:round/>
                      <a:headEnd len="sm" w="sm" type="none"/>
                      <a:tailEnd len="sm" w="sm" type="none"/>
                    </a:lnL>
                    <a:lnR cap="flat" cmpd="sng" w="9525">
                      <a:solidFill>
                        <a:srgbClr val="57BB8A"/>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57BB8A"/>
                      </a:solidFill>
                      <a:prstDash val="solid"/>
                      <a:round/>
                      <a:headEnd len="sm" w="sm" type="none"/>
                      <a:tailEnd len="sm" w="sm" type="none"/>
                    </a:lnB>
                    <a:solidFill>
                      <a:srgbClr val="57BB8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1635</a:t>
                      </a:r>
                      <a:endParaRPr b="1" sz="600">
                        <a:latin typeface="Roboto"/>
                        <a:ea typeface="Roboto"/>
                        <a:cs typeface="Roboto"/>
                        <a:sym typeface="Roboto"/>
                      </a:endParaRPr>
                    </a:p>
                  </a:txBody>
                  <a:tcPr marT="19050" marB="19050" marR="76200" marL="76200" anchor="ctr">
                    <a:lnL cap="flat" cmpd="sng" w="9525">
                      <a:solidFill>
                        <a:srgbClr val="57BB8A"/>
                      </a:solidFill>
                      <a:prstDash val="solid"/>
                      <a:round/>
                      <a:headEnd len="sm" w="sm" type="none"/>
                      <a:tailEnd len="sm" w="sm" type="none"/>
                    </a:lnL>
                    <a:lnR cap="flat" cmpd="sng" w="9525">
                      <a:solidFill>
                        <a:srgbClr val="57BB8A"/>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57BB8A"/>
                      </a:solidFill>
                      <a:prstDash val="solid"/>
                      <a:round/>
                      <a:headEnd len="sm" w="sm" type="none"/>
                      <a:tailEnd len="sm" w="sm" type="none"/>
                    </a:lnB>
                    <a:solidFill>
                      <a:srgbClr val="57BB8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2654</a:t>
                      </a:r>
                      <a:endParaRPr b="1" sz="600">
                        <a:latin typeface="Roboto"/>
                        <a:ea typeface="Roboto"/>
                        <a:cs typeface="Roboto"/>
                        <a:sym typeface="Roboto"/>
                      </a:endParaRPr>
                    </a:p>
                  </a:txBody>
                  <a:tcPr marT="19050" marB="19050" marR="76200" marL="76200" anchor="ctr">
                    <a:lnL cap="flat" cmpd="sng" w="9525">
                      <a:solidFill>
                        <a:srgbClr val="57BB8A"/>
                      </a:solidFill>
                      <a:prstDash val="solid"/>
                      <a:round/>
                      <a:headEnd len="sm" w="sm" type="none"/>
                      <a:tailEnd len="sm" w="sm" type="none"/>
                    </a:lnL>
                    <a:lnR cap="flat" cmpd="sng" w="9525">
                      <a:solidFill>
                        <a:srgbClr val="57BB8A"/>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57BB8A"/>
                      </a:solidFill>
                      <a:prstDash val="solid"/>
                      <a:round/>
                      <a:headEnd len="sm" w="sm" type="none"/>
                      <a:tailEnd len="sm" w="sm" type="none"/>
                    </a:lnB>
                    <a:solidFill>
                      <a:srgbClr val="57BB8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Rp14,624,164,000</a:t>
                      </a:r>
                      <a:endParaRPr b="1" sz="600">
                        <a:latin typeface="Roboto"/>
                        <a:ea typeface="Roboto"/>
                        <a:cs typeface="Roboto"/>
                        <a:sym typeface="Roboto"/>
                      </a:endParaRPr>
                    </a:p>
                  </a:txBody>
                  <a:tcPr marT="19050" marB="19050" marR="76200" marL="76200" anchor="ctr">
                    <a:lnL cap="flat" cmpd="sng" w="9525">
                      <a:solidFill>
                        <a:srgbClr val="57BB8A"/>
                      </a:solidFill>
                      <a:prstDash val="solid"/>
                      <a:round/>
                      <a:headEnd len="sm" w="sm" type="none"/>
                      <a:tailEnd len="sm" w="sm" type="none"/>
                    </a:lnL>
                    <a:lnR cap="flat" cmpd="sng" w="9525">
                      <a:solidFill>
                        <a:srgbClr val="57BB8A"/>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57BB8A"/>
                      </a:solidFill>
                      <a:prstDash val="solid"/>
                      <a:round/>
                      <a:headEnd len="sm" w="sm" type="none"/>
                      <a:tailEnd len="sm" w="sm" type="none"/>
                    </a:lnB>
                    <a:solidFill>
                      <a:srgbClr val="57BB8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Rp126,036,000</a:t>
                      </a:r>
                      <a:endParaRPr b="1" sz="600">
                        <a:latin typeface="Roboto"/>
                        <a:ea typeface="Roboto"/>
                        <a:cs typeface="Roboto"/>
                        <a:sym typeface="Roboto"/>
                      </a:endParaRPr>
                    </a:p>
                  </a:txBody>
                  <a:tcPr marT="19050" marB="19050" marR="76200" marL="76200" anchor="ctr">
                    <a:lnL cap="flat" cmpd="sng" w="9525">
                      <a:solidFill>
                        <a:srgbClr val="57BB8A"/>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7EC281"/>
                      </a:solidFill>
                      <a:prstDash val="solid"/>
                      <a:round/>
                      <a:headEnd len="sm" w="sm" type="none"/>
                      <a:tailEnd len="sm" w="sm" type="none"/>
                    </a:lnB>
                    <a:solidFill>
                      <a:srgbClr val="7EC281"/>
                    </a:solidFill>
                  </a:tcPr>
                </a:tc>
              </a:tr>
              <a:tr h="19945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Beauty &amp; Grooming</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C4CD72"/>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1297</a:t>
                      </a:r>
                      <a:endParaRPr b="1" sz="600">
                        <a:latin typeface="Roboto"/>
                        <a:ea typeface="Roboto"/>
                        <a:cs typeface="Roboto"/>
                        <a:sym typeface="Roboto"/>
                      </a:endParaRPr>
                    </a:p>
                  </a:txBody>
                  <a:tcPr marT="19050" marB="19050" marR="76200" marL="76200" anchor="ctr">
                    <a:lnL cap="flat" cmpd="sng" w="9525">
                      <a:solidFill>
                        <a:srgbClr val="C4CD72"/>
                      </a:solidFill>
                      <a:prstDash val="solid"/>
                      <a:round/>
                      <a:headEnd len="sm" w="sm" type="none"/>
                      <a:tailEnd len="sm" w="sm" type="none"/>
                    </a:lnL>
                    <a:lnR cap="flat" cmpd="sng" w="9525">
                      <a:solidFill>
                        <a:srgbClr val="C4CD72"/>
                      </a:solidFill>
                      <a:prstDash val="solid"/>
                      <a:round/>
                      <a:headEnd len="sm" w="sm" type="none"/>
                      <a:tailEnd len="sm" w="sm" type="none"/>
                    </a:lnR>
                    <a:lnT cap="flat" cmpd="sng" w="9525">
                      <a:solidFill>
                        <a:srgbClr val="57BB8A"/>
                      </a:solidFill>
                      <a:prstDash val="solid"/>
                      <a:round/>
                      <a:headEnd len="sm" w="sm" type="none"/>
                      <a:tailEnd len="sm" w="sm" type="none"/>
                    </a:lnT>
                    <a:lnB cap="flat" cmpd="sng" w="9525">
                      <a:solidFill>
                        <a:srgbClr val="C4CD72"/>
                      </a:solidFill>
                      <a:prstDash val="solid"/>
                      <a:round/>
                      <a:headEnd len="sm" w="sm" type="none"/>
                      <a:tailEnd len="sm" w="sm" type="none"/>
                    </a:lnB>
                    <a:solidFill>
                      <a:srgbClr val="C4CD72"/>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662</a:t>
                      </a:r>
                      <a:endParaRPr b="1" sz="600">
                        <a:latin typeface="Roboto"/>
                        <a:ea typeface="Roboto"/>
                        <a:cs typeface="Roboto"/>
                        <a:sym typeface="Roboto"/>
                      </a:endParaRPr>
                    </a:p>
                  </a:txBody>
                  <a:tcPr marT="19050" marB="19050" marR="76200" marL="76200" anchor="ctr">
                    <a:lnL cap="flat" cmpd="sng" w="9525">
                      <a:solidFill>
                        <a:srgbClr val="C4CD72"/>
                      </a:solidFill>
                      <a:prstDash val="solid"/>
                      <a:round/>
                      <a:headEnd len="sm" w="sm" type="none"/>
                      <a:tailEnd len="sm" w="sm" type="none"/>
                    </a:lnL>
                    <a:lnR cap="flat" cmpd="sng" w="9525">
                      <a:solidFill>
                        <a:srgbClr val="AFCA77"/>
                      </a:solidFill>
                      <a:prstDash val="solid"/>
                      <a:round/>
                      <a:headEnd len="sm" w="sm" type="none"/>
                      <a:tailEnd len="sm" w="sm" type="none"/>
                    </a:lnR>
                    <a:lnT cap="flat" cmpd="sng" w="9525">
                      <a:solidFill>
                        <a:srgbClr val="57BB8A"/>
                      </a:solidFill>
                      <a:prstDash val="solid"/>
                      <a:round/>
                      <a:headEnd len="sm" w="sm" type="none"/>
                      <a:tailEnd len="sm" w="sm" type="none"/>
                    </a:lnT>
                    <a:lnB cap="flat" cmpd="sng" w="9525">
                      <a:solidFill>
                        <a:srgbClr val="CFCF70"/>
                      </a:solidFill>
                      <a:prstDash val="solid"/>
                      <a:round/>
                      <a:headEnd len="sm" w="sm" type="none"/>
                      <a:tailEnd len="sm" w="sm" type="none"/>
                    </a:lnB>
                    <a:solidFill>
                      <a:srgbClr val="CFCF70"/>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1648</a:t>
                      </a:r>
                      <a:endParaRPr b="1" sz="600">
                        <a:latin typeface="Roboto"/>
                        <a:ea typeface="Roboto"/>
                        <a:cs typeface="Roboto"/>
                        <a:sym typeface="Roboto"/>
                      </a:endParaRPr>
                    </a:p>
                  </a:txBody>
                  <a:tcPr marT="19050" marB="19050" marR="76200" marL="76200" anchor="ctr">
                    <a:lnL cap="flat" cmpd="sng" w="9525">
                      <a:solidFill>
                        <a:srgbClr val="AFCA77"/>
                      </a:solidFill>
                      <a:prstDash val="solid"/>
                      <a:round/>
                      <a:headEnd len="sm" w="sm" type="none"/>
                      <a:tailEnd len="sm" w="sm" type="none"/>
                    </a:lnL>
                    <a:lnR cap="flat" cmpd="sng" w="9525">
                      <a:solidFill>
                        <a:srgbClr val="AFCA77"/>
                      </a:solidFill>
                      <a:prstDash val="solid"/>
                      <a:round/>
                      <a:headEnd len="sm" w="sm" type="none"/>
                      <a:tailEnd len="sm" w="sm" type="none"/>
                    </a:lnR>
                    <a:lnT cap="flat" cmpd="sng" w="9525">
                      <a:solidFill>
                        <a:srgbClr val="57BB8A"/>
                      </a:solidFill>
                      <a:prstDash val="solid"/>
                      <a:round/>
                      <a:headEnd len="sm" w="sm" type="none"/>
                      <a:tailEnd len="sm" w="sm" type="none"/>
                    </a:lnT>
                    <a:lnB cap="flat" cmpd="sng" w="9525">
                      <a:solidFill>
                        <a:srgbClr val="6DBF85"/>
                      </a:solidFill>
                      <a:prstDash val="solid"/>
                      <a:round/>
                      <a:headEnd len="sm" w="sm" type="none"/>
                      <a:tailEnd len="sm" w="sm" type="none"/>
                    </a:lnB>
                    <a:solidFill>
                      <a:srgbClr val="AFCA77"/>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Rp5,829,429,800</a:t>
                      </a:r>
                      <a:endParaRPr b="1" sz="600">
                        <a:latin typeface="Roboto"/>
                        <a:ea typeface="Roboto"/>
                        <a:cs typeface="Roboto"/>
                        <a:sym typeface="Roboto"/>
                      </a:endParaRPr>
                    </a:p>
                  </a:txBody>
                  <a:tcPr marT="19050" marB="19050" marR="76200" marL="76200" anchor="ctr">
                    <a:lnL cap="flat" cmpd="sng" w="9525">
                      <a:solidFill>
                        <a:srgbClr val="AFCA77"/>
                      </a:solidFill>
                      <a:prstDash val="solid"/>
                      <a:round/>
                      <a:headEnd len="sm" w="sm" type="none"/>
                      <a:tailEnd len="sm" w="sm" type="none"/>
                    </a:lnL>
                    <a:lnR cap="flat" cmpd="sng" w="9525">
                      <a:solidFill>
                        <a:srgbClr val="7EC281"/>
                      </a:solidFill>
                      <a:prstDash val="solid"/>
                      <a:round/>
                      <a:headEnd len="sm" w="sm" type="none"/>
                      <a:tailEnd len="sm" w="sm" type="none"/>
                    </a:lnR>
                    <a:lnT cap="flat" cmpd="sng" w="9525">
                      <a:solidFill>
                        <a:srgbClr val="57BB8A"/>
                      </a:solidFill>
                      <a:prstDash val="solid"/>
                      <a:round/>
                      <a:headEnd len="sm" w="sm" type="none"/>
                      <a:tailEnd len="sm" w="sm" type="none"/>
                    </a:lnT>
                    <a:lnB cap="flat" cmpd="sng" w="9525">
                      <a:solidFill>
                        <a:srgbClr val="CECE70"/>
                      </a:solidFill>
                      <a:prstDash val="solid"/>
                      <a:round/>
                      <a:headEnd len="sm" w="sm" type="none"/>
                      <a:tailEnd len="sm" w="sm" type="none"/>
                    </a:lnB>
                    <a:solidFill>
                      <a:srgbClr val="CECE70"/>
                    </a:solidFill>
                  </a:tcPr>
                </a:tc>
                <a:tc>
                  <a:txBody>
                    <a:bodyPr/>
                    <a:lstStyle/>
                    <a:p>
                      <a:pPr indent="0" lvl="0" marL="0" rtl="0" algn="r">
                        <a:lnSpc>
                          <a:spcPct val="115000"/>
                        </a:lnSpc>
                        <a:spcBef>
                          <a:spcPts val="0"/>
                        </a:spcBef>
                        <a:spcAft>
                          <a:spcPts val="0"/>
                        </a:spcAft>
                        <a:buNone/>
                      </a:pPr>
                      <a:r>
                        <a:rPr b="1" lang="en" sz="600">
                          <a:solidFill>
                            <a:srgbClr val="FF0000"/>
                          </a:solidFill>
                          <a:latin typeface="Roboto"/>
                          <a:ea typeface="Roboto"/>
                          <a:cs typeface="Roboto"/>
                          <a:sym typeface="Roboto"/>
                        </a:rPr>
                        <a:t>Rp126,041,200</a:t>
                      </a:r>
                      <a:endParaRPr b="1" sz="600">
                        <a:solidFill>
                          <a:srgbClr val="FF0000"/>
                        </a:solidFill>
                        <a:latin typeface="Roboto"/>
                        <a:ea typeface="Roboto"/>
                        <a:cs typeface="Roboto"/>
                        <a:sym typeface="Roboto"/>
                      </a:endParaRPr>
                    </a:p>
                  </a:txBody>
                  <a:tcPr marT="19050" marB="19050" marR="76200" marL="76200" anchor="ctr">
                    <a:lnL cap="flat" cmpd="sng" w="9525">
                      <a:solidFill>
                        <a:srgbClr val="7EC281"/>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7EC281"/>
                      </a:solidFill>
                      <a:prstDash val="solid"/>
                      <a:round/>
                      <a:headEnd len="sm" w="sm" type="none"/>
                      <a:tailEnd len="sm" w="sm" type="none"/>
                    </a:lnT>
                    <a:lnB cap="flat" cmpd="sng" w="9525">
                      <a:solidFill>
                        <a:srgbClr val="57BB8A"/>
                      </a:solidFill>
                      <a:prstDash val="solid"/>
                      <a:round/>
                      <a:headEnd len="sm" w="sm" type="none"/>
                      <a:tailEnd len="sm" w="sm" type="none"/>
                    </a:lnB>
                    <a:solidFill>
                      <a:srgbClr val="7EC281"/>
                    </a:solidFill>
                  </a:tcPr>
                </a:tc>
              </a:tr>
              <a:tr h="13900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Superstore</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C7CD72"/>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1269</a:t>
                      </a:r>
                      <a:endParaRPr b="1" sz="600">
                        <a:latin typeface="Roboto"/>
                        <a:ea typeface="Roboto"/>
                        <a:cs typeface="Roboto"/>
                        <a:sym typeface="Roboto"/>
                      </a:endParaRPr>
                    </a:p>
                  </a:txBody>
                  <a:tcPr marT="19050" marB="19050" marR="76200" marL="76200" anchor="ctr">
                    <a:lnL cap="flat" cmpd="sng" w="9525">
                      <a:solidFill>
                        <a:srgbClr val="C7CD72"/>
                      </a:solidFill>
                      <a:prstDash val="solid"/>
                      <a:round/>
                      <a:headEnd len="sm" w="sm" type="none"/>
                      <a:tailEnd len="sm" w="sm" type="none"/>
                    </a:lnL>
                    <a:lnR cap="flat" cmpd="sng" w="9525">
                      <a:solidFill>
                        <a:srgbClr val="C7CD72"/>
                      </a:solidFill>
                      <a:prstDash val="solid"/>
                      <a:round/>
                      <a:headEnd len="sm" w="sm" type="none"/>
                      <a:tailEnd len="sm" w="sm" type="none"/>
                    </a:lnR>
                    <a:lnT cap="flat" cmpd="sng" w="9525">
                      <a:solidFill>
                        <a:srgbClr val="C4CD72"/>
                      </a:solidFill>
                      <a:prstDash val="solid"/>
                      <a:round/>
                      <a:headEnd len="sm" w="sm" type="none"/>
                      <a:tailEnd len="sm" w="sm" type="none"/>
                    </a:lnT>
                    <a:lnB cap="flat" cmpd="sng" w="9525">
                      <a:solidFill>
                        <a:srgbClr val="C7CD72"/>
                      </a:solidFill>
                      <a:prstDash val="solid"/>
                      <a:round/>
                      <a:headEnd len="sm" w="sm" type="none"/>
                      <a:tailEnd len="sm" w="sm" type="none"/>
                    </a:lnB>
                    <a:solidFill>
                      <a:srgbClr val="C7CD72"/>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394</a:t>
                      </a:r>
                      <a:endParaRPr sz="600">
                        <a:solidFill>
                          <a:srgbClr val="434343"/>
                        </a:solidFill>
                        <a:latin typeface="Roboto"/>
                        <a:ea typeface="Roboto"/>
                        <a:cs typeface="Roboto"/>
                        <a:sym typeface="Roboto"/>
                      </a:endParaRPr>
                    </a:p>
                  </a:txBody>
                  <a:tcPr marT="19050" marB="19050" marR="76200" marL="76200" anchor="ctr">
                    <a:lnL cap="flat" cmpd="sng" w="9525">
                      <a:solidFill>
                        <a:srgbClr val="C7CD72"/>
                      </a:solidFill>
                      <a:prstDash val="solid"/>
                      <a:round/>
                      <a:headEnd len="sm" w="sm" type="none"/>
                      <a:tailEnd len="sm" w="sm" type="none"/>
                    </a:lnL>
                    <a:lnR cap="flat" cmpd="sng" w="9525">
                      <a:solidFill>
                        <a:srgbClr val="6DBF85"/>
                      </a:solidFill>
                      <a:prstDash val="solid"/>
                      <a:round/>
                      <a:headEnd len="sm" w="sm" type="none"/>
                      <a:tailEnd len="sm" w="sm" type="none"/>
                    </a:lnR>
                    <a:lnT cap="flat" cmpd="sng" w="9525">
                      <a:solidFill>
                        <a:srgbClr val="CFCF70"/>
                      </a:solidFill>
                      <a:prstDash val="solid"/>
                      <a:round/>
                      <a:headEnd len="sm" w="sm" type="none"/>
                      <a:tailEnd len="sm" w="sm" type="none"/>
                    </a:lnT>
                    <a:lnB cap="flat" cmpd="sng" w="9525">
                      <a:solidFill>
                        <a:srgbClr val="F0D469"/>
                      </a:solidFill>
                      <a:prstDash val="solid"/>
                      <a:round/>
                      <a:headEnd len="sm" w="sm" type="none"/>
                      <a:tailEnd len="sm" w="sm" type="none"/>
                    </a:lnB>
                    <a:solidFill>
                      <a:srgbClr val="F0D469"/>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2413</a:t>
                      </a:r>
                      <a:endParaRPr b="1" sz="600">
                        <a:latin typeface="Roboto"/>
                        <a:ea typeface="Roboto"/>
                        <a:cs typeface="Roboto"/>
                        <a:sym typeface="Roboto"/>
                      </a:endParaRPr>
                    </a:p>
                  </a:txBody>
                  <a:tcPr marT="19050" marB="19050" marR="76200" marL="76200" anchor="ctr">
                    <a:lnL cap="flat" cmpd="sng" w="9525">
                      <a:solidFill>
                        <a:srgbClr val="6DBF85"/>
                      </a:solidFill>
                      <a:prstDash val="solid"/>
                      <a:round/>
                      <a:headEnd len="sm" w="sm" type="none"/>
                      <a:tailEnd len="sm" w="sm" type="none"/>
                    </a:lnL>
                    <a:lnR cap="flat" cmpd="sng" w="9525">
                      <a:solidFill>
                        <a:srgbClr val="6DBF85"/>
                      </a:solidFill>
                      <a:prstDash val="solid"/>
                      <a:round/>
                      <a:headEnd len="sm" w="sm" type="none"/>
                      <a:tailEnd len="sm" w="sm" type="none"/>
                    </a:lnR>
                    <a:lnT cap="flat" cmpd="sng" w="9525">
                      <a:solidFill>
                        <a:srgbClr val="6DBF85"/>
                      </a:solidFill>
                      <a:prstDash val="solid"/>
                      <a:round/>
                      <a:headEnd len="sm" w="sm" type="none"/>
                      <a:tailEnd len="sm" w="sm" type="none"/>
                    </a:lnT>
                    <a:lnB cap="flat" cmpd="sng" w="9525">
                      <a:solidFill>
                        <a:srgbClr val="6DBF85"/>
                      </a:solidFill>
                      <a:prstDash val="solid"/>
                      <a:round/>
                      <a:headEnd len="sm" w="sm" type="none"/>
                      <a:tailEnd len="sm" w="sm" type="none"/>
                    </a:lnB>
                    <a:solidFill>
                      <a:srgbClr val="6DBF85"/>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Rp4,447,251,200</a:t>
                      </a:r>
                      <a:endParaRPr b="1" sz="600">
                        <a:latin typeface="Roboto"/>
                        <a:ea typeface="Roboto"/>
                        <a:cs typeface="Roboto"/>
                        <a:sym typeface="Roboto"/>
                      </a:endParaRPr>
                    </a:p>
                  </a:txBody>
                  <a:tcPr marT="19050" marB="19050" marR="76200" marL="76200" anchor="ctr">
                    <a:lnL cap="flat" cmpd="sng" w="9525">
                      <a:solidFill>
                        <a:srgbClr val="6DBF85"/>
                      </a:solidFill>
                      <a:prstDash val="solid"/>
                      <a:round/>
                      <a:headEnd len="sm" w="sm" type="none"/>
                      <a:tailEnd len="sm" w="sm" type="none"/>
                    </a:lnL>
                    <a:lnR cap="flat" cmpd="sng" w="9525">
                      <a:solidFill>
                        <a:srgbClr val="57BB8A"/>
                      </a:solidFill>
                      <a:prstDash val="solid"/>
                      <a:round/>
                      <a:headEnd len="sm" w="sm" type="none"/>
                      <a:tailEnd len="sm" w="sm" type="none"/>
                    </a:lnR>
                    <a:lnT cap="flat" cmpd="sng" w="9525">
                      <a:solidFill>
                        <a:srgbClr val="CECE70"/>
                      </a:solidFill>
                      <a:prstDash val="solid"/>
                      <a:round/>
                      <a:headEnd len="sm" w="sm" type="none"/>
                      <a:tailEnd len="sm" w="sm" type="none"/>
                    </a:lnT>
                    <a:lnB cap="flat" cmpd="sng" w="9525">
                      <a:solidFill>
                        <a:srgbClr val="E0D16C"/>
                      </a:solidFill>
                      <a:prstDash val="solid"/>
                      <a:round/>
                      <a:headEnd len="sm" w="sm" type="none"/>
                      <a:tailEnd len="sm" w="sm" type="none"/>
                    </a:lnB>
                    <a:solidFill>
                      <a:srgbClr val="E0D16C"/>
                    </a:solidFill>
                  </a:tcPr>
                </a:tc>
                <a:tc>
                  <a:txBody>
                    <a:bodyPr/>
                    <a:lstStyle/>
                    <a:p>
                      <a:pPr indent="0" lvl="0" marL="0" rtl="0" algn="r">
                        <a:lnSpc>
                          <a:spcPct val="115000"/>
                        </a:lnSpc>
                        <a:spcBef>
                          <a:spcPts val="0"/>
                        </a:spcBef>
                        <a:spcAft>
                          <a:spcPts val="0"/>
                        </a:spcAft>
                        <a:buNone/>
                      </a:pPr>
                      <a:r>
                        <a:rPr b="1" lang="en" sz="600">
                          <a:solidFill>
                            <a:srgbClr val="FF0000"/>
                          </a:solidFill>
                          <a:latin typeface="Roboto"/>
                          <a:ea typeface="Roboto"/>
                          <a:cs typeface="Roboto"/>
                          <a:sym typeface="Roboto"/>
                        </a:rPr>
                        <a:t>Rp149,850,800</a:t>
                      </a:r>
                      <a:endParaRPr b="1" sz="600">
                        <a:solidFill>
                          <a:srgbClr val="FF0000"/>
                        </a:solidFill>
                        <a:latin typeface="Roboto"/>
                        <a:ea typeface="Roboto"/>
                        <a:cs typeface="Roboto"/>
                        <a:sym typeface="Roboto"/>
                      </a:endParaRPr>
                    </a:p>
                  </a:txBody>
                  <a:tcPr marT="19050" marB="19050" marR="76200" marL="76200" anchor="ctr">
                    <a:lnL cap="flat" cmpd="sng" w="9525">
                      <a:solidFill>
                        <a:srgbClr val="57BB8A"/>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57BB8A"/>
                      </a:solidFill>
                      <a:prstDash val="solid"/>
                      <a:round/>
                      <a:headEnd len="sm" w="sm" type="none"/>
                      <a:tailEnd len="sm" w="sm" type="none"/>
                    </a:lnT>
                    <a:lnB cap="flat" cmpd="sng" w="9525">
                      <a:solidFill>
                        <a:srgbClr val="57BB8A"/>
                      </a:solidFill>
                      <a:prstDash val="solid"/>
                      <a:round/>
                      <a:headEnd len="sm" w="sm" type="none"/>
                      <a:tailEnd len="sm" w="sm" type="none"/>
                    </a:lnB>
                    <a:solidFill>
                      <a:srgbClr val="57BB8A"/>
                    </a:solidFill>
                  </a:tcPr>
                </a:tc>
              </a:tr>
              <a:tr h="199450">
                <a:tc>
                  <a:txBody>
                    <a:bodyPr/>
                    <a:lstStyle/>
                    <a:p>
                      <a:pPr indent="0" lvl="0" marL="0" rtl="0" algn="l">
                        <a:lnSpc>
                          <a:spcPct val="115000"/>
                        </a:lnSpc>
                        <a:spcBef>
                          <a:spcPts val="0"/>
                        </a:spcBef>
                        <a:spcAft>
                          <a:spcPts val="0"/>
                        </a:spcAft>
                        <a:buNone/>
                      </a:pPr>
                      <a:r>
                        <a:rPr b="1" lang="en" sz="600">
                          <a:solidFill>
                            <a:srgbClr val="434343"/>
                          </a:solidFill>
                          <a:latin typeface="Roboto"/>
                          <a:ea typeface="Roboto"/>
                          <a:cs typeface="Roboto"/>
                          <a:sym typeface="Roboto"/>
                        </a:rPr>
                        <a:t>Health &amp; Sports</a:t>
                      </a:r>
                      <a:endParaRPr b="1"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CDCE70"/>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1194</a:t>
                      </a:r>
                      <a:endParaRPr b="1" sz="600">
                        <a:latin typeface="Roboto"/>
                        <a:ea typeface="Roboto"/>
                        <a:cs typeface="Roboto"/>
                        <a:sym typeface="Roboto"/>
                      </a:endParaRPr>
                    </a:p>
                  </a:txBody>
                  <a:tcPr marT="19050" marB="19050" marR="76200" marL="76200" anchor="ctr">
                    <a:lnL cap="flat" cmpd="sng" w="9525">
                      <a:solidFill>
                        <a:srgbClr val="CDCE70"/>
                      </a:solidFill>
                      <a:prstDash val="solid"/>
                      <a:round/>
                      <a:headEnd len="sm" w="sm" type="none"/>
                      <a:tailEnd len="sm" w="sm" type="none"/>
                    </a:lnL>
                    <a:lnR cap="flat" cmpd="sng" w="9525">
                      <a:solidFill>
                        <a:srgbClr val="CDCE70"/>
                      </a:solidFill>
                      <a:prstDash val="solid"/>
                      <a:round/>
                      <a:headEnd len="sm" w="sm" type="none"/>
                      <a:tailEnd len="sm" w="sm" type="none"/>
                    </a:lnR>
                    <a:lnT cap="flat" cmpd="sng" w="9525">
                      <a:solidFill>
                        <a:srgbClr val="C7CD72"/>
                      </a:solidFill>
                      <a:prstDash val="solid"/>
                      <a:round/>
                      <a:headEnd len="sm" w="sm" type="none"/>
                      <a:tailEnd len="sm" w="sm" type="none"/>
                    </a:lnT>
                    <a:lnB cap="flat" cmpd="sng" w="9525">
                      <a:solidFill>
                        <a:srgbClr val="CDCE70"/>
                      </a:solidFill>
                      <a:prstDash val="solid"/>
                      <a:round/>
                      <a:headEnd len="sm" w="sm" type="none"/>
                      <a:tailEnd len="sm" w="sm" type="none"/>
                    </a:lnB>
                    <a:solidFill>
                      <a:srgbClr val="CDCE70"/>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344</a:t>
                      </a:r>
                      <a:endParaRPr sz="600">
                        <a:solidFill>
                          <a:srgbClr val="434343"/>
                        </a:solidFill>
                        <a:latin typeface="Roboto"/>
                        <a:ea typeface="Roboto"/>
                        <a:cs typeface="Roboto"/>
                        <a:sym typeface="Roboto"/>
                      </a:endParaRPr>
                    </a:p>
                  </a:txBody>
                  <a:tcPr marT="19050" marB="19050" marR="76200" marL="76200" anchor="ctr">
                    <a:lnL cap="flat" cmpd="sng" w="9525">
                      <a:solidFill>
                        <a:srgbClr val="CDCE70"/>
                      </a:solidFill>
                      <a:prstDash val="solid"/>
                      <a:round/>
                      <a:headEnd len="sm" w="sm" type="none"/>
                      <a:tailEnd len="sm" w="sm" type="none"/>
                    </a:lnL>
                    <a:lnR cap="flat" cmpd="sng" w="9525">
                      <a:solidFill>
                        <a:srgbClr val="A7C878"/>
                      </a:solidFill>
                      <a:prstDash val="solid"/>
                      <a:round/>
                      <a:headEnd len="sm" w="sm" type="none"/>
                      <a:tailEnd len="sm" w="sm" type="none"/>
                    </a:lnR>
                    <a:lnT cap="flat" cmpd="sng" w="9525">
                      <a:solidFill>
                        <a:srgbClr val="F0D469"/>
                      </a:solidFill>
                      <a:prstDash val="solid"/>
                      <a:round/>
                      <a:headEnd len="sm" w="sm" type="none"/>
                      <a:tailEnd len="sm" w="sm" type="none"/>
                    </a:lnT>
                    <a:lnB cap="flat" cmpd="sng" w="9525">
                      <a:solidFill>
                        <a:srgbClr val="EBD36A"/>
                      </a:solidFill>
                      <a:prstDash val="solid"/>
                      <a:round/>
                      <a:headEnd len="sm" w="sm" type="none"/>
                      <a:tailEnd len="sm" w="sm" type="none"/>
                    </a:lnB>
                    <a:solidFill>
                      <a:srgbClr val="F6D568"/>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1745</a:t>
                      </a:r>
                      <a:endParaRPr b="1" sz="600">
                        <a:latin typeface="Roboto"/>
                        <a:ea typeface="Roboto"/>
                        <a:cs typeface="Roboto"/>
                        <a:sym typeface="Roboto"/>
                      </a:endParaRPr>
                    </a:p>
                  </a:txBody>
                  <a:tcPr marT="19050" marB="19050" marR="76200" marL="76200" anchor="ctr">
                    <a:lnL cap="flat" cmpd="sng" w="9525">
                      <a:solidFill>
                        <a:srgbClr val="A7C878"/>
                      </a:solidFill>
                      <a:prstDash val="solid"/>
                      <a:round/>
                      <a:headEnd len="sm" w="sm" type="none"/>
                      <a:tailEnd len="sm" w="sm" type="none"/>
                    </a:lnL>
                    <a:lnR cap="flat" cmpd="sng" w="9525">
                      <a:solidFill>
                        <a:srgbClr val="A7C878"/>
                      </a:solidFill>
                      <a:prstDash val="solid"/>
                      <a:round/>
                      <a:headEnd len="sm" w="sm" type="none"/>
                      <a:tailEnd len="sm" w="sm" type="none"/>
                    </a:lnR>
                    <a:lnT cap="flat" cmpd="sng" w="9525">
                      <a:solidFill>
                        <a:srgbClr val="6DBF85"/>
                      </a:solidFill>
                      <a:prstDash val="solid"/>
                      <a:round/>
                      <a:headEnd len="sm" w="sm" type="none"/>
                      <a:tailEnd len="sm" w="sm" type="none"/>
                    </a:lnT>
                    <a:lnB cap="flat" cmpd="sng" w="9525">
                      <a:solidFill>
                        <a:srgbClr val="A7C878"/>
                      </a:solidFill>
                      <a:prstDash val="solid"/>
                      <a:round/>
                      <a:headEnd len="sm" w="sm" type="none"/>
                      <a:tailEnd len="sm" w="sm" type="none"/>
                    </a:lnB>
                    <a:solidFill>
                      <a:srgbClr val="A7C878"/>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Rp4,207,256,000</a:t>
                      </a:r>
                      <a:endParaRPr b="1" sz="600">
                        <a:latin typeface="Roboto"/>
                        <a:ea typeface="Roboto"/>
                        <a:cs typeface="Roboto"/>
                        <a:sym typeface="Roboto"/>
                      </a:endParaRPr>
                    </a:p>
                  </a:txBody>
                  <a:tcPr marT="19050" marB="19050" marR="76200" marL="76200" anchor="ctr">
                    <a:lnL cap="flat" cmpd="sng" w="9525">
                      <a:solidFill>
                        <a:srgbClr val="A7C878"/>
                      </a:solidFill>
                      <a:prstDash val="solid"/>
                      <a:round/>
                      <a:headEnd len="sm" w="sm" type="none"/>
                      <a:tailEnd len="sm" w="sm" type="none"/>
                    </a:lnL>
                    <a:lnR cap="flat" cmpd="sng" w="9525">
                      <a:solidFill>
                        <a:srgbClr val="DED16D"/>
                      </a:solidFill>
                      <a:prstDash val="solid"/>
                      <a:round/>
                      <a:headEnd len="sm" w="sm" type="none"/>
                      <a:tailEnd len="sm" w="sm" type="none"/>
                    </a:lnR>
                    <a:lnT cap="flat" cmpd="sng" w="9525">
                      <a:solidFill>
                        <a:srgbClr val="E0D16C"/>
                      </a:solidFill>
                      <a:prstDash val="solid"/>
                      <a:round/>
                      <a:headEnd len="sm" w="sm" type="none"/>
                      <a:tailEnd len="sm" w="sm" type="none"/>
                    </a:lnT>
                    <a:lnB cap="flat" cmpd="sng" w="9525">
                      <a:solidFill>
                        <a:srgbClr val="E3D26C"/>
                      </a:solidFill>
                      <a:prstDash val="solid"/>
                      <a:round/>
                      <a:headEnd len="sm" w="sm" type="none"/>
                      <a:tailEnd len="sm" w="sm" type="none"/>
                    </a:lnB>
                    <a:solidFill>
                      <a:srgbClr val="E3D26C"/>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Rp65,614,000</a:t>
                      </a:r>
                      <a:endParaRPr b="1" sz="600">
                        <a:latin typeface="Roboto"/>
                        <a:ea typeface="Roboto"/>
                        <a:cs typeface="Roboto"/>
                        <a:sym typeface="Roboto"/>
                      </a:endParaRPr>
                    </a:p>
                  </a:txBody>
                  <a:tcPr marT="19050" marB="19050" marR="76200" marL="76200" anchor="ctr">
                    <a:lnL cap="flat" cmpd="sng" w="9525">
                      <a:solidFill>
                        <a:srgbClr val="DED16D"/>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57BB8A"/>
                      </a:solidFill>
                      <a:prstDash val="solid"/>
                      <a:round/>
                      <a:headEnd len="sm" w="sm" type="none"/>
                      <a:tailEnd len="sm" w="sm" type="none"/>
                    </a:lnT>
                    <a:lnB cap="flat" cmpd="sng" w="9525">
                      <a:solidFill>
                        <a:srgbClr val="CACE71"/>
                      </a:solidFill>
                      <a:prstDash val="solid"/>
                      <a:round/>
                      <a:headEnd len="sm" w="sm" type="none"/>
                      <a:tailEnd len="sm" w="sm" type="none"/>
                    </a:lnB>
                    <a:solidFill>
                      <a:srgbClr val="DED16D"/>
                    </a:solidFill>
                  </a:tcPr>
                </a:tc>
              </a:tr>
              <a:tr h="199450">
                <a:tc>
                  <a:txBody>
                    <a:bodyPr/>
                    <a:lstStyle/>
                    <a:p>
                      <a:pPr indent="0" lvl="0" marL="0" rtl="0" algn="l">
                        <a:lnSpc>
                          <a:spcPct val="115000"/>
                        </a:lnSpc>
                        <a:spcBef>
                          <a:spcPts val="0"/>
                        </a:spcBef>
                        <a:spcAft>
                          <a:spcPts val="0"/>
                        </a:spcAft>
                        <a:buNone/>
                      </a:pPr>
                      <a:r>
                        <a:rPr b="1" lang="en" sz="600">
                          <a:solidFill>
                            <a:srgbClr val="434343"/>
                          </a:solidFill>
                          <a:latin typeface="Roboto"/>
                          <a:ea typeface="Roboto"/>
                          <a:cs typeface="Roboto"/>
                          <a:sym typeface="Roboto"/>
                        </a:rPr>
                        <a:t>Women's Fashion</a:t>
                      </a:r>
                      <a:endParaRPr b="1"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9D567"/>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707</a:t>
                      </a:r>
                      <a:endParaRPr sz="600">
                        <a:solidFill>
                          <a:srgbClr val="434343"/>
                        </a:solidFill>
                        <a:latin typeface="Roboto"/>
                        <a:ea typeface="Roboto"/>
                        <a:cs typeface="Roboto"/>
                        <a:sym typeface="Roboto"/>
                      </a:endParaRPr>
                    </a:p>
                  </a:txBody>
                  <a:tcPr marT="19050" marB="19050" marR="76200" marL="76200" anchor="ctr">
                    <a:lnL cap="flat" cmpd="sng" w="9525">
                      <a:solidFill>
                        <a:srgbClr val="F9D567"/>
                      </a:solidFill>
                      <a:prstDash val="solid"/>
                      <a:round/>
                      <a:headEnd len="sm" w="sm" type="none"/>
                      <a:tailEnd len="sm" w="sm" type="none"/>
                    </a:lnL>
                    <a:lnR cap="flat" cmpd="sng" w="9525">
                      <a:solidFill>
                        <a:srgbClr val="EBD36A"/>
                      </a:solidFill>
                      <a:prstDash val="solid"/>
                      <a:round/>
                      <a:headEnd len="sm" w="sm" type="none"/>
                      <a:tailEnd len="sm" w="sm" type="none"/>
                    </a:lnR>
                    <a:lnT cap="flat" cmpd="sng" w="9525">
                      <a:solidFill>
                        <a:srgbClr val="CDCE70"/>
                      </a:solidFill>
                      <a:prstDash val="solid"/>
                      <a:round/>
                      <a:headEnd len="sm" w="sm" type="none"/>
                      <a:tailEnd len="sm" w="sm" type="none"/>
                    </a:lnT>
                    <a:lnB cap="flat" cmpd="sng" w="9525">
                      <a:solidFill>
                        <a:srgbClr val="EFD469"/>
                      </a:solidFill>
                      <a:prstDash val="solid"/>
                      <a:round/>
                      <a:headEnd len="sm" w="sm" type="none"/>
                      <a:tailEnd len="sm" w="sm" type="none"/>
                    </a:lnB>
                    <a:solidFill>
                      <a:srgbClr val="F9D567"/>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434</a:t>
                      </a:r>
                      <a:endParaRPr b="1" sz="600">
                        <a:latin typeface="Roboto"/>
                        <a:ea typeface="Roboto"/>
                        <a:cs typeface="Roboto"/>
                        <a:sym typeface="Roboto"/>
                      </a:endParaRPr>
                    </a:p>
                  </a:txBody>
                  <a:tcPr marT="19050" marB="19050" marR="76200" marL="76200" anchor="ctr">
                    <a:lnL cap="flat" cmpd="sng" w="9525">
                      <a:solidFill>
                        <a:srgbClr val="EBD36A"/>
                      </a:solidFill>
                      <a:prstDash val="solid"/>
                      <a:round/>
                      <a:headEnd len="sm" w="sm" type="none"/>
                      <a:tailEnd len="sm" w="sm" type="none"/>
                    </a:lnL>
                    <a:lnR cap="flat" cmpd="sng" w="9525">
                      <a:solidFill>
                        <a:srgbClr val="EBD36A"/>
                      </a:solidFill>
                      <a:prstDash val="solid"/>
                      <a:round/>
                      <a:headEnd len="sm" w="sm" type="none"/>
                      <a:tailEnd len="sm" w="sm" type="none"/>
                    </a:lnR>
                    <a:lnT cap="flat" cmpd="sng" w="9525">
                      <a:solidFill>
                        <a:srgbClr val="EBD36A"/>
                      </a:solidFill>
                      <a:prstDash val="solid"/>
                      <a:round/>
                      <a:headEnd len="sm" w="sm" type="none"/>
                      <a:tailEnd len="sm" w="sm" type="none"/>
                    </a:lnT>
                    <a:lnB cap="flat" cmpd="sng" w="9525">
                      <a:solidFill>
                        <a:srgbClr val="DFD16C"/>
                      </a:solidFill>
                      <a:prstDash val="solid"/>
                      <a:round/>
                      <a:headEnd len="sm" w="sm" type="none"/>
                      <a:tailEnd len="sm" w="sm" type="none"/>
                    </a:lnB>
                    <a:solidFill>
                      <a:srgbClr val="EBD36A"/>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731</a:t>
                      </a:r>
                      <a:endParaRPr sz="600">
                        <a:solidFill>
                          <a:srgbClr val="434343"/>
                        </a:solidFill>
                        <a:latin typeface="Roboto"/>
                        <a:ea typeface="Roboto"/>
                        <a:cs typeface="Roboto"/>
                        <a:sym typeface="Roboto"/>
                      </a:endParaRPr>
                    </a:p>
                  </a:txBody>
                  <a:tcPr marT="19050" marB="19050" marR="76200" marL="76200" anchor="ctr">
                    <a:lnL cap="flat" cmpd="sng" w="9525">
                      <a:solidFill>
                        <a:srgbClr val="EBD36A"/>
                      </a:solidFill>
                      <a:prstDash val="solid"/>
                      <a:round/>
                      <a:headEnd len="sm" w="sm" type="none"/>
                      <a:tailEnd len="sm" w="sm" type="none"/>
                    </a:lnL>
                    <a:lnR cap="flat" cmpd="sng" w="9525">
                      <a:solidFill>
                        <a:srgbClr val="E4D26B"/>
                      </a:solidFill>
                      <a:prstDash val="solid"/>
                      <a:round/>
                      <a:headEnd len="sm" w="sm" type="none"/>
                      <a:tailEnd len="sm" w="sm" type="none"/>
                    </a:lnR>
                    <a:lnT cap="flat" cmpd="sng" w="9525">
                      <a:solidFill>
                        <a:srgbClr val="A7C878"/>
                      </a:solidFill>
                      <a:prstDash val="solid"/>
                      <a:round/>
                      <a:headEnd len="sm" w="sm" type="none"/>
                      <a:tailEnd len="sm" w="sm" type="none"/>
                    </a:lnT>
                    <a:lnB cap="flat" cmpd="sng" w="9525">
                      <a:solidFill>
                        <a:srgbClr val="F1D469"/>
                      </a:solidFill>
                      <a:prstDash val="solid"/>
                      <a:round/>
                      <a:headEnd len="sm" w="sm" type="none"/>
                      <a:tailEnd len="sm" w="sm" type="none"/>
                    </a:lnB>
                    <a:solidFill>
                      <a:srgbClr val="FFD666"/>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Rp4,127,341,000</a:t>
                      </a:r>
                      <a:endParaRPr b="1" sz="600">
                        <a:latin typeface="Roboto"/>
                        <a:ea typeface="Roboto"/>
                        <a:cs typeface="Roboto"/>
                        <a:sym typeface="Roboto"/>
                      </a:endParaRPr>
                    </a:p>
                  </a:txBody>
                  <a:tcPr marT="19050" marB="19050" marR="76200" marL="76200" anchor="ctr">
                    <a:lnL cap="flat" cmpd="sng" w="9525">
                      <a:solidFill>
                        <a:srgbClr val="E4D26B"/>
                      </a:solidFill>
                      <a:prstDash val="solid"/>
                      <a:round/>
                      <a:headEnd len="sm" w="sm" type="none"/>
                      <a:tailEnd len="sm" w="sm" type="none"/>
                    </a:lnL>
                    <a:lnR cap="flat" cmpd="sng" w="9525">
                      <a:solidFill>
                        <a:srgbClr val="CACE71"/>
                      </a:solidFill>
                      <a:prstDash val="solid"/>
                      <a:round/>
                      <a:headEnd len="sm" w="sm" type="none"/>
                      <a:tailEnd len="sm" w="sm" type="none"/>
                    </a:lnR>
                    <a:lnT cap="flat" cmpd="sng" w="9525">
                      <a:solidFill>
                        <a:srgbClr val="E3D26C"/>
                      </a:solidFill>
                      <a:prstDash val="solid"/>
                      <a:round/>
                      <a:headEnd len="sm" w="sm" type="none"/>
                      <a:tailEnd len="sm" w="sm" type="none"/>
                    </a:lnT>
                    <a:lnB cap="flat" cmpd="sng" w="9525">
                      <a:solidFill>
                        <a:srgbClr val="E4D26B"/>
                      </a:solidFill>
                      <a:prstDash val="solid"/>
                      <a:round/>
                      <a:headEnd len="sm" w="sm" type="none"/>
                      <a:tailEnd len="sm" w="sm" type="none"/>
                    </a:lnB>
                    <a:solidFill>
                      <a:srgbClr val="E4D26B"/>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Rp78,579,000</a:t>
                      </a:r>
                      <a:endParaRPr b="1" sz="600">
                        <a:latin typeface="Roboto"/>
                        <a:ea typeface="Roboto"/>
                        <a:cs typeface="Roboto"/>
                        <a:sym typeface="Roboto"/>
                      </a:endParaRPr>
                    </a:p>
                  </a:txBody>
                  <a:tcPr marT="19050" marB="19050" marR="76200" marL="76200" anchor="ctr">
                    <a:lnL cap="flat" cmpd="sng" w="9525">
                      <a:solidFill>
                        <a:srgbClr val="CACE71"/>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CACE71"/>
                      </a:solidFill>
                      <a:prstDash val="solid"/>
                      <a:round/>
                      <a:headEnd len="sm" w="sm" type="none"/>
                      <a:tailEnd len="sm" w="sm" type="none"/>
                    </a:lnT>
                    <a:lnB cap="flat" cmpd="sng" w="9525">
                      <a:solidFill>
                        <a:srgbClr val="CACE71"/>
                      </a:solidFill>
                      <a:prstDash val="solid"/>
                      <a:round/>
                      <a:headEnd len="sm" w="sm" type="none"/>
                      <a:tailEnd len="sm" w="sm" type="none"/>
                    </a:lnB>
                    <a:solidFill>
                      <a:srgbClr val="CACE71"/>
                    </a:solidFill>
                  </a:tcPr>
                </a:tc>
              </a:tr>
              <a:tr h="19945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Home &amp; Living</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FD469"/>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815</a:t>
                      </a:r>
                      <a:endParaRPr b="1" sz="600">
                        <a:latin typeface="Roboto"/>
                        <a:ea typeface="Roboto"/>
                        <a:cs typeface="Roboto"/>
                        <a:sym typeface="Roboto"/>
                      </a:endParaRPr>
                    </a:p>
                  </a:txBody>
                  <a:tcPr marT="19050" marB="19050" marR="76200" marL="76200" anchor="ctr">
                    <a:lnL cap="flat" cmpd="sng" w="9525">
                      <a:solidFill>
                        <a:srgbClr val="EFD469"/>
                      </a:solidFill>
                      <a:prstDash val="solid"/>
                      <a:round/>
                      <a:headEnd len="sm" w="sm" type="none"/>
                      <a:tailEnd len="sm" w="sm" type="none"/>
                    </a:lnL>
                    <a:lnR cap="flat" cmpd="sng" w="9525">
                      <a:solidFill>
                        <a:srgbClr val="DFD16C"/>
                      </a:solidFill>
                      <a:prstDash val="solid"/>
                      <a:round/>
                      <a:headEnd len="sm" w="sm" type="none"/>
                      <a:tailEnd len="sm" w="sm" type="none"/>
                    </a:lnR>
                    <a:lnT cap="flat" cmpd="sng" w="9525">
                      <a:solidFill>
                        <a:srgbClr val="EFD469"/>
                      </a:solidFill>
                      <a:prstDash val="solid"/>
                      <a:round/>
                      <a:headEnd len="sm" w="sm" type="none"/>
                      <a:tailEnd len="sm" w="sm" type="none"/>
                    </a:lnT>
                    <a:lnB cap="flat" cmpd="sng" w="9525">
                      <a:solidFill>
                        <a:srgbClr val="EFD469"/>
                      </a:solidFill>
                      <a:prstDash val="solid"/>
                      <a:round/>
                      <a:headEnd len="sm" w="sm" type="none"/>
                      <a:tailEnd len="sm" w="sm" type="none"/>
                    </a:lnB>
                    <a:solidFill>
                      <a:srgbClr val="EFD469"/>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529</a:t>
                      </a:r>
                      <a:endParaRPr b="1" sz="600">
                        <a:latin typeface="Roboto"/>
                        <a:ea typeface="Roboto"/>
                        <a:cs typeface="Roboto"/>
                        <a:sym typeface="Roboto"/>
                      </a:endParaRPr>
                    </a:p>
                  </a:txBody>
                  <a:tcPr marT="19050" marB="19050" marR="76200" marL="76200" anchor="ctr">
                    <a:lnL cap="flat" cmpd="sng" w="9525">
                      <a:solidFill>
                        <a:srgbClr val="DFD16C"/>
                      </a:solidFill>
                      <a:prstDash val="solid"/>
                      <a:round/>
                      <a:headEnd len="sm" w="sm" type="none"/>
                      <a:tailEnd len="sm" w="sm" type="none"/>
                    </a:lnL>
                    <a:lnR cap="flat" cmpd="sng" w="9525">
                      <a:solidFill>
                        <a:srgbClr val="DFD16C"/>
                      </a:solidFill>
                      <a:prstDash val="solid"/>
                      <a:round/>
                      <a:headEnd len="sm" w="sm" type="none"/>
                      <a:tailEnd len="sm" w="sm" type="none"/>
                    </a:lnR>
                    <a:lnT cap="flat" cmpd="sng" w="9525">
                      <a:solidFill>
                        <a:srgbClr val="DFD16C"/>
                      </a:solidFill>
                      <a:prstDash val="solid"/>
                      <a:round/>
                      <a:headEnd len="sm" w="sm" type="none"/>
                      <a:tailEnd len="sm" w="sm" type="none"/>
                    </a:lnT>
                    <a:lnB cap="flat" cmpd="sng" w="9525">
                      <a:solidFill>
                        <a:srgbClr val="DFD16C"/>
                      </a:solidFill>
                      <a:prstDash val="solid"/>
                      <a:round/>
                      <a:headEnd len="sm" w="sm" type="none"/>
                      <a:tailEnd len="sm" w="sm" type="none"/>
                    </a:lnB>
                    <a:solidFill>
                      <a:srgbClr val="DFD16C"/>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902</a:t>
                      </a:r>
                      <a:endParaRPr b="1" sz="600">
                        <a:latin typeface="Roboto"/>
                        <a:ea typeface="Roboto"/>
                        <a:cs typeface="Roboto"/>
                        <a:sym typeface="Roboto"/>
                      </a:endParaRPr>
                    </a:p>
                  </a:txBody>
                  <a:tcPr marT="19050" marB="19050" marR="76200" marL="76200" anchor="ctr">
                    <a:lnL cap="flat" cmpd="sng" w="9525">
                      <a:solidFill>
                        <a:srgbClr val="DFD16C"/>
                      </a:solidFill>
                      <a:prstDash val="solid"/>
                      <a:round/>
                      <a:headEnd len="sm" w="sm" type="none"/>
                      <a:tailEnd len="sm" w="sm" type="none"/>
                    </a:lnL>
                    <a:lnR cap="flat" cmpd="sng" w="9525">
                      <a:solidFill>
                        <a:srgbClr val="EDD469"/>
                      </a:solidFill>
                      <a:prstDash val="solid"/>
                      <a:round/>
                      <a:headEnd len="sm" w="sm" type="none"/>
                      <a:tailEnd len="sm" w="sm" type="none"/>
                    </a:lnR>
                    <a:lnT cap="flat" cmpd="sng" w="9525">
                      <a:solidFill>
                        <a:srgbClr val="F1D469"/>
                      </a:solidFill>
                      <a:prstDash val="solid"/>
                      <a:round/>
                      <a:headEnd len="sm" w="sm" type="none"/>
                      <a:tailEnd len="sm" w="sm" type="none"/>
                    </a:lnT>
                    <a:lnB cap="flat" cmpd="sng" w="9525">
                      <a:solidFill>
                        <a:srgbClr val="F1D469"/>
                      </a:solidFill>
                      <a:prstDash val="solid"/>
                      <a:round/>
                      <a:headEnd len="sm" w="sm" type="none"/>
                      <a:tailEnd len="sm" w="sm" type="none"/>
                    </a:lnB>
                    <a:solidFill>
                      <a:srgbClr val="F1D469"/>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Rp3,471,258,000</a:t>
                      </a:r>
                      <a:endParaRPr sz="600">
                        <a:solidFill>
                          <a:srgbClr val="434343"/>
                        </a:solidFill>
                        <a:latin typeface="Roboto"/>
                        <a:ea typeface="Roboto"/>
                        <a:cs typeface="Roboto"/>
                        <a:sym typeface="Roboto"/>
                      </a:endParaRPr>
                    </a:p>
                  </a:txBody>
                  <a:tcPr marT="19050" marB="19050" marR="76200" marL="76200" anchor="ctr">
                    <a:lnL cap="flat" cmpd="sng" w="9525">
                      <a:solidFill>
                        <a:srgbClr val="EDD469"/>
                      </a:solidFill>
                      <a:prstDash val="solid"/>
                      <a:round/>
                      <a:headEnd len="sm" w="sm" type="none"/>
                      <a:tailEnd len="sm" w="sm" type="none"/>
                    </a:lnL>
                    <a:lnR cap="flat" cmpd="sng" w="9525">
                      <a:solidFill>
                        <a:srgbClr val="DBD16D"/>
                      </a:solidFill>
                      <a:prstDash val="solid"/>
                      <a:round/>
                      <a:headEnd len="sm" w="sm" type="none"/>
                      <a:tailEnd len="sm" w="sm" type="none"/>
                    </a:lnR>
                    <a:lnT cap="flat" cmpd="sng" w="9525">
                      <a:solidFill>
                        <a:srgbClr val="E4D26B"/>
                      </a:solidFill>
                      <a:prstDash val="solid"/>
                      <a:round/>
                      <a:headEnd len="sm" w="sm" type="none"/>
                      <a:tailEnd len="sm" w="sm" type="none"/>
                    </a:lnT>
                    <a:lnB cap="flat" cmpd="sng" w="9525">
                      <a:solidFill>
                        <a:srgbClr val="EDD469"/>
                      </a:solidFill>
                      <a:prstDash val="solid"/>
                      <a:round/>
                      <a:headEnd len="sm" w="sm" type="none"/>
                      <a:tailEnd len="sm" w="sm" type="none"/>
                    </a:lnB>
                    <a:solidFill>
                      <a:srgbClr val="EDD469"/>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Rp67,619,000</a:t>
                      </a:r>
                      <a:endParaRPr sz="600">
                        <a:solidFill>
                          <a:srgbClr val="434343"/>
                        </a:solidFill>
                        <a:latin typeface="Roboto"/>
                        <a:ea typeface="Roboto"/>
                        <a:cs typeface="Roboto"/>
                        <a:sym typeface="Roboto"/>
                      </a:endParaRPr>
                    </a:p>
                  </a:txBody>
                  <a:tcPr marT="19050" marB="19050" marR="76200" marL="76200" anchor="ctr">
                    <a:lnL cap="flat" cmpd="sng" w="9525">
                      <a:solidFill>
                        <a:srgbClr val="DBD16D"/>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CACE71"/>
                      </a:solidFill>
                      <a:prstDash val="solid"/>
                      <a:round/>
                      <a:headEnd len="sm" w="sm" type="none"/>
                      <a:tailEnd len="sm" w="sm" type="none"/>
                    </a:lnT>
                    <a:lnB cap="flat" cmpd="sng" w="9525">
                      <a:solidFill>
                        <a:srgbClr val="DBD16D"/>
                      </a:solidFill>
                      <a:prstDash val="solid"/>
                      <a:round/>
                      <a:headEnd len="sm" w="sm" type="none"/>
                      <a:tailEnd len="sm" w="sm" type="none"/>
                    </a:lnB>
                    <a:solidFill>
                      <a:srgbClr val="DBD16D"/>
                    </a:solidFill>
                  </a:tcPr>
                </a:tc>
              </a:tr>
              <a:tr h="19945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Mobiles &amp; Tablets</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BD666"/>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686</a:t>
                      </a:r>
                      <a:endParaRPr sz="600">
                        <a:solidFill>
                          <a:srgbClr val="434343"/>
                        </a:solidFill>
                        <a:latin typeface="Roboto"/>
                        <a:ea typeface="Roboto"/>
                        <a:cs typeface="Roboto"/>
                        <a:sym typeface="Roboto"/>
                      </a:endParaRPr>
                    </a:p>
                  </a:txBody>
                  <a:tcPr marT="19050" marB="19050" marR="76200" marL="76200" anchor="ctr">
                    <a:lnL cap="flat" cmpd="sng" w="9525">
                      <a:solidFill>
                        <a:srgbClr val="FBD666"/>
                      </a:solidFill>
                      <a:prstDash val="solid"/>
                      <a:round/>
                      <a:headEnd len="sm" w="sm" type="none"/>
                      <a:tailEnd len="sm" w="sm" type="none"/>
                    </a:lnL>
                    <a:lnR cap="flat" cmpd="sng" w="9525">
                      <a:solidFill>
                        <a:srgbClr val="E2D26C"/>
                      </a:solidFill>
                      <a:prstDash val="solid"/>
                      <a:round/>
                      <a:headEnd len="sm" w="sm" type="none"/>
                      <a:tailEnd len="sm" w="sm" type="none"/>
                    </a:lnR>
                    <a:lnT cap="flat" cmpd="sng" w="9525">
                      <a:solidFill>
                        <a:srgbClr val="EFD469"/>
                      </a:solidFill>
                      <a:prstDash val="solid"/>
                      <a:round/>
                      <a:headEnd len="sm" w="sm" type="none"/>
                      <a:tailEnd len="sm" w="sm" type="none"/>
                    </a:lnT>
                    <a:lnB cap="flat" cmpd="sng" w="9525">
                      <a:solidFill>
                        <a:srgbClr val="FBD666"/>
                      </a:solidFill>
                      <a:prstDash val="solid"/>
                      <a:round/>
                      <a:headEnd len="sm" w="sm" type="none"/>
                      <a:tailEnd len="sm" w="sm" type="none"/>
                    </a:lnB>
                    <a:solidFill>
                      <a:srgbClr val="FBD666"/>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508</a:t>
                      </a:r>
                      <a:endParaRPr b="1" sz="600">
                        <a:latin typeface="Roboto"/>
                        <a:ea typeface="Roboto"/>
                        <a:cs typeface="Roboto"/>
                        <a:sym typeface="Roboto"/>
                      </a:endParaRPr>
                    </a:p>
                  </a:txBody>
                  <a:tcPr marT="19050" marB="19050" marR="76200" marL="76200" anchor="ctr">
                    <a:lnL cap="flat" cmpd="sng" w="9525">
                      <a:solidFill>
                        <a:srgbClr val="E2D26C"/>
                      </a:solidFill>
                      <a:prstDash val="solid"/>
                      <a:round/>
                      <a:headEnd len="sm" w="sm" type="none"/>
                      <a:tailEnd len="sm" w="sm" type="none"/>
                    </a:lnL>
                    <a:lnR cap="flat" cmpd="sng" w="9525">
                      <a:solidFill>
                        <a:srgbClr val="E2D26C"/>
                      </a:solidFill>
                      <a:prstDash val="solid"/>
                      <a:round/>
                      <a:headEnd len="sm" w="sm" type="none"/>
                      <a:tailEnd len="sm" w="sm" type="none"/>
                    </a:lnR>
                    <a:lnT cap="flat" cmpd="sng" w="9525">
                      <a:solidFill>
                        <a:srgbClr val="DFD16C"/>
                      </a:solidFill>
                      <a:prstDash val="solid"/>
                      <a:round/>
                      <a:headEnd len="sm" w="sm" type="none"/>
                      <a:tailEnd len="sm" w="sm" type="none"/>
                    </a:lnT>
                    <a:lnB cap="flat" cmpd="sng" w="9525">
                      <a:solidFill>
                        <a:srgbClr val="E2D26C"/>
                      </a:solidFill>
                      <a:prstDash val="solid"/>
                      <a:round/>
                      <a:headEnd len="sm" w="sm" type="none"/>
                      <a:tailEnd len="sm" w="sm" type="none"/>
                    </a:lnB>
                    <a:solidFill>
                      <a:srgbClr val="E2D26C"/>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745</a:t>
                      </a:r>
                      <a:endParaRPr sz="600">
                        <a:solidFill>
                          <a:srgbClr val="434343"/>
                        </a:solidFill>
                        <a:latin typeface="Roboto"/>
                        <a:ea typeface="Roboto"/>
                        <a:cs typeface="Roboto"/>
                        <a:sym typeface="Roboto"/>
                      </a:endParaRPr>
                    </a:p>
                  </a:txBody>
                  <a:tcPr marT="19050" marB="19050" marR="76200" marL="76200" anchor="ctr">
                    <a:lnL cap="flat" cmpd="sng" w="9525">
                      <a:solidFill>
                        <a:srgbClr val="E2D26C"/>
                      </a:solidFill>
                      <a:prstDash val="solid"/>
                      <a:round/>
                      <a:headEnd len="sm" w="sm" type="none"/>
                      <a:tailEnd len="sm" w="sm" type="none"/>
                    </a:lnL>
                    <a:lnR cap="flat" cmpd="sng" w="9525">
                      <a:solidFill>
                        <a:srgbClr val="F8D567"/>
                      </a:solidFill>
                      <a:prstDash val="solid"/>
                      <a:round/>
                      <a:headEnd len="sm" w="sm" type="none"/>
                      <a:tailEnd len="sm" w="sm" type="none"/>
                    </a:lnR>
                    <a:lnT cap="flat" cmpd="sng" w="9525">
                      <a:solidFill>
                        <a:srgbClr val="F1D469"/>
                      </a:solidFill>
                      <a:prstDash val="solid"/>
                      <a:round/>
                      <a:headEnd len="sm" w="sm" type="none"/>
                      <a:tailEnd len="sm" w="sm" type="none"/>
                    </a:lnT>
                    <a:lnB cap="flat" cmpd="sng" w="9525">
                      <a:solidFill>
                        <a:srgbClr val="F8D567"/>
                      </a:solidFill>
                      <a:prstDash val="solid"/>
                      <a:round/>
                      <a:headEnd len="sm" w="sm" type="none"/>
                      <a:tailEnd len="sm" w="sm" type="none"/>
                    </a:lnB>
                    <a:solidFill>
                      <a:srgbClr val="FED666"/>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Rp2,641,682,000</a:t>
                      </a:r>
                      <a:endParaRPr sz="600">
                        <a:solidFill>
                          <a:srgbClr val="434343"/>
                        </a:solidFill>
                        <a:latin typeface="Roboto"/>
                        <a:ea typeface="Roboto"/>
                        <a:cs typeface="Roboto"/>
                        <a:sym typeface="Roboto"/>
                      </a:endParaRPr>
                    </a:p>
                  </a:txBody>
                  <a:tcPr marT="19050" marB="19050" marR="76200" marL="76200" anchor="ctr">
                    <a:lnL cap="flat" cmpd="sng" w="9525">
                      <a:solidFill>
                        <a:srgbClr val="F8D567"/>
                      </a:solidFill>
                      <a:prstDash val="solid"/>
                      <a:round/>
                      <a:headEnd len="sm" w="sm" type="none"/>
                      <a:tailEnd len="sm" w="sm" type="none"/>
                    </a:lnL>
                    <a:lnR cap="flat" cmpd="sng" w="9525">
                      <a:solidFill>
                        <a:srgbClr val="F8D567"/>
                      </a:solidFill>
                      <a:prstDash val="solid"/>
                      <a:round/>
                      <a:headEnd len="sm" w="sm" type="none"/>
                      <a:tailEnd len="sm" w="sm" type="none"/>
                    </a:lnR>
                    <a:lnT cap="flat" cmpd="sng" w="9525">
                      <a:solidFill>
                        <a:srgbClr val="EDD469"/>
                      </a:solidFill>
                      <a:prstDash val="solid"/>
                      <a:round/>
                      <a:headEnd len="sm" w="sm" type="none"/>
                      <a:tailEnd len="sm" w="sm" type="none"/>
                    </a:lnT>
                    <a:lnB cap="flat" cmpd="sng" w="9525">
                      <a:solidFill>
                        <a:srgbClr val="F8D567"/>
                      </a:solidFill>
                      <a:prstDash val="solid"/>
                      <a:round/>
                      <a:headEnd len="sm" w="sm" type="none"/>
                      <a:tailEnd len="sm" w="sm" type="none"/>
                    </a:lnB>
                    <a:solidFill>
                      <a:srgbClr val="F8D567"/>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Rp44,848,000</a:t>
                      </a:r>
                      <a:endParaRPr sz="600">
                        <a:solidFill>
                          <a:srgbClr val="434343"/>
                        </a:solidFill>
                        <a:latin typeface="Roboto"/>
                        <a:ea typeface="Roboto"/>
                        <a:cs typeface="Roboto"/>
                        <a:sym typeface="Roboto"/>
                      </a:endParaRPr>
                    </a:p>
                  </a:txBody>
                  <a:tcPr marT="19050" marB="19050" marR="76200" marL="76200" anchor="ctr">
                    <a:lnL cap="flat" cmpd="sng" w="9525">
                      <a:solidFill>
                        <a:srgbClr val="F8D567"/>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DBD16D"/>
                      </a:solidFill>
                      <a:prstDash val="solid"/>
                      <a:round/>
                      <a:headEnd len="sm" w="sm" type="none"/>
                      <a:tailEnd len="sm" w="sm" type="none"/>
                    </a:lnT>
                    <a:lnB cap="flat" cmpd="sng" w="9525">
                      <a:solidFill>
                        <a:srgbClr val="FED467"/>
                      </a:solidFill>
                      <a:prstDash val="solid"/>
                      <a:round/>
                      <a:headEnd len="sm" w="sm" type="none"/>
                      <a:tailEnd len="sm" w="sm" type="none"/>
                    </a:lnB>
                    <a:solidFill>
                      <a:srgbClr val="FFD666"/>
                    </a:solidFill>
                  </a:tcPr>
                </a:tc>
              </a:tr>
              <a:tr h="13900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Soghaat</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D666"/>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636</a:t>
                      </a:r>
                      <a:endParaRPr sz="600">
                        <a:solidFill>
                          <a:srgbClr val="434343"/>
                        </a:solidFill>
                        <a:latin typeface="Roboto"/>
                        <a:ea typeface="Roboto"/>
                        <a:cs typeface="Roboto"/>
                        <a:sym typeface="Roboto"/>
                      </a:endParaRPr>
                    </a:p>
                  </a:txBody>
                  <a:tcPr marT="19050" marB="19050" marR="76200" marL="76200" anchor="ctr">
                    <a:lnL cap="flat" cmpd="sng" w="9525">
                      <a:solidFill>
                        <a:srgbClr val="FFD666"/>
                      </a:solidFill>
                      <a:prstDash val="solid"/>
                      <a:round/>
                      <a:headEnd len="sm" w="sm" type="none"/>
                      <a:tailEnd len="sm" w="sm" type="none"/>
                    </a:lnL>
                    <a:lnR cap="flat" cmpd="sng" w="9525">
                      <a:solidFill>
                        <a:srgbClr val="FFD666"/>
                      </a:solidFill>
                      <a:prstDash val="solid"/>
                      <a:round/>
                      <a:headEnd len="sm" w="sm" type="none"/>
                      <a:tailEnd len="sm" w="sm" type="none"/>
                    </a:lnR>
                    <a:lnT cap="flat" cmpd="sng" w="9525">
                      <a:solidFill>
                        <a:srgbClr val="FBD666"/>
                      </a:solidFill>
                      <a:prstDash val="solid"/>
                      <a:round/>
                      <a:headEnd len="sm" w="sm" type="none"/>
                      <a:tailEnd len="sm" w="sm" type="none"/>
                    </a:lnT>
                    <a:lnB cap="flat" cmpd="sng" w="9525">
                      <a:solidFill>
                        <a:srgbClr val="F1A56D"/>
                      </a:solidFill>
                      <a:prstDash val="solid"/>
                      <a:round/>
                      <a:headEnd len="sm" w="sm" type="none"/>
                      <a:tailEnd len="sm" w="sm" type="none"/>
                    </a:lnB>
                    <a:solidFill>
                      <a:srgbClr val="FFD666"/>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265</a:t>
                      </a:r>
                      <a:endParaRPr sz="600">
                        <a:solidFill>
                          <a:srgbClr val="434343"/>
                        </a:solidFill>
                        <a:latin typeface="Roboto"/>
                        <a:ea typeface="Roboto"/>
                        <a:cs typeface="Roboto"/>
                        <a:sym typeface="Roboto"/>
                      </a:endParaRPr>
                    </a:p>
                  </a:txBody>
                  <a:tcPr marT="19050" marB="19050" marR="76200" marL="76200" anchor="ctr">
                    <a:lnL cap="flat" cmpd="sng" w="9525">
                      <a:solidFill>
                        <a:srgbClr val="FFD666"/>
                      </a:solidFill>
                      <a:prstDash val="solid"/>
                      <a:round/>
                      <a:headEnd len="sm" w="sm" type="none"/>
                      <a:tailEnd len="sm" w="sm" type="none"/>
                    </a:lnL>
                    <a:lnR cap="flat" cmpd="sng" w="9525">
                      <a:solidFill>
                        <a:srgbClr val="F8D567"/>
                      </a:solidFill>
                      <a:prstDash val="solid"/>
                      <a:round/>
                      <a:headEnd len="sm" w="sm" type="none"/>
                      <a:tailEnd len="sm" w="sm" type="none"/>
                    </a:lnR>
                    <a:lnT cap="flat" cmpd="sng" w="9525">
                      <a:solidFill>
                        <a:srgbClr val="E2D26C"/>
                      </a:solidFill>
                      <a:prstDash val="solid"/>
                      <a:round/>
                      <a:headEnd len="sm" w="sm" type="none"/>
                      <a:tailEnd len="sm" w="sm" type="none"/>
                    </a:lnT>
                    <a:lnB cap="flat" cmpd="sng" w="9525">
                      <a:solidFill>
                        <a:srgbClr val="FDD267"/>
                      </a:solidFill>
                      <a:prstDash val="solid"/>
                      <a:round/>
                      <a:headEnd len="sm" w="sm" type="none"/>
                      <a:tailEnd len="sm" w="sm" type="none"/>
                    </a:lnB>
                    <a:solidFill>
                      <a:srgbClr val="FFD666"/>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821</a:t>
                      </a:r>
                      <a:endParaRPr sz="600">
                        <a:solidFill>
                          <a:srgbClr val="434343"/>
                        </a:solidFill>
                        <a:latin typeface="Roboto"/>
                        <a:ea typeface="Roboto"/>
                        <a:cs typeface="Roboto"/>
                        <a:sym typeface="Roboto"/>
                      </a:endParaRPr>
                    </a:p>
                  </a:txBody>
                  <a:tcPr marT="19050" marB="19050" marR="76200" marL="76200" anchor="ctr">
                    <a:lnL cap="flat" cmpd="sng" w="9525">
                      <a:solidFill>
                        <a:srgbClr val="F8D567"/>
                      </a:solidFill>
                      <a:prstDash val="solid"/>
                      <a:round/>
                      <a:headEnd len="sm" w="sm" type="none"/>
                      <a:tailEnd len="sm" w="sm" type="none"/>
                    </a:lnL>
                    <a:lnR cap="flat" cmpd="sng" w="9525">
                      <a:solidFill>
                        <a:srgbClr val="F8D567"/>
                      </a:solidFill>
                      <a:prstDash val="solid"/>
                      <a:round/>
                      <a:headEnd len="sm" w="sm" type="none"/>
                      <a:tailEnd len="sm" w="sm" type="none"/>
                    </a:lnR>
                    <a:lnT cap="flat" cmpd="sng" w="9525">
                      <a:solidFill>
                        <a:srgbClr val="F8D567"/>
                      </a:solidFill>
                      <a:prstDash val="solid"/>
                      <a:round/>
                      <a:headEnd len="sm" w="sm" type="none"/>
                      <a:tailEnd len="sm" w="sm" type="none"/>
                    </a:lnT>
                    <a:lnB cap="flat" cmpd="sng" w="9525">
                      <a:solidFill>
                        <a:srgbClr val="F1A66D"/>
                      </a:solidFill>
                      <a:prstDash val="solid"/>
                      <a:round/>
                      <a:headEnd len="sm" w="sm" type="none"/>
                      <a:tailEnd len="sm" w="sm" type="none"/>
                    </a:lnB>
                    <a:solidFill>
                      <a:srgbClr val="F8D567"/>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Rp2,108,225,000</a:t>
                      </a:r>
                      <a:endParaRPr sz="600">
                        <a:solidFill>
                          <a:srgbClr val="434343"/>
                        </a:solidFill>
                        <a:latin typeface="Roboto"/>
                        <a:ea typeface="Roboto"/>
                        <a:cs typeface="Roboto"/>
                        <a:sym typeface="Roboto"/>
                      </a:endParaRPr>
                    </a:p>
                  </a:txBody>
                  <a:tcPr marT="19050" marB="19050" marR="76200" marL="76200" anchor="ctr">
                    <a:lnL cap="flat" cmpd="sng" w="9525">
                      <a:solidFill>
                        <a:srgbClr val="F8D567"/>
                      </a:solidFill>
                      <a:prstDash val="solid"/>
                      <a:round/>
                      <a:headEnd len="sm" w="sm" type="none"/>
                      <a:tailEnd len="sm" w="sm" type="none"/>
                    </a:lnL>
                    <a:lnR cap="flat" cmpd="sng" w="9525">
                      <a:solidFill>
                        <a:srgbClr val="FED467"/>
                      </a:solidFill>
                      <a:prstDash val="solid"/>
                      <a:round/>
                      <a:headEnd len="sm" w="sm" type="none"/>
                      <a:tailEnd len="sm" w="sm" type="none"/>
                    </a:lnR>
                    <a:lnT cap="flat" cmpd="sng" w="9525">
                      <a:solidFill>
                        <a:srgbClr val="F8D567"/>
                      </a:solidFill>
                      <a:prstDash val="solid"/>
                      <a:round/>
                      <a:headEnd len="sm" w="sm" type="none"/>
                      <a:tailEnd len="sm" w="sm" type="none"/>
                    </a:lnT>
                    <a:lnB cap="flat" cmpd="sng" w="9525">
                      <a:solidFill>
                        <a:srgbClr val="FDD067"/>
                      </a:solidFill>
                      <a:prstDash val="solid"/>
                      <a:round/>
                      <a:headEnd len="sm" w="sm" type="none"/>
                      <a:tailEnd len="sm" w="sm" type="none"/>
                    </a:lnB>
                    <a:solidFill>
                      <a:srgbClr val="FFD666"/>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Rp44,109,000</a:t>
                      </a:r>
                      <a:endParaRPr sz="600">
                        <a:solidFill>
                          <a:srgbClr val="434343"/>
                        </a:solidFill>
                        <a:latin typeface="Roboto"/>
                        <a:ea typeface="Roboto"/>
                        <a:cs typeface="Roboto"/>
                        <a:sym typeface="Roboto"/>
                      </a:endParaRPr>
                    </a:p>
                  </a:txBody>
                  <a:tcPr marT="19050" marB="19050" marR="76200" marL="76200" anchor="ctr">
                    <a:lnL cap="flat" cmpd="sng" w="9525">
                      <a:solidFill>
                        <a:srgbClr val="FED467"/>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ED467"/>
                      </a:solidFill>
                      <a:prstDash val="solid"/>
                      <a:round/>
                      <a:headEnd len="sm" w="sm" type="none"/>
                      <a:tailEnd len="sm" w="sm" type="none"/>
                    </a:lnT>
                    <a:lnB cap="flat" cmpd="sng" w="9525">
                      <a:solidFill>
                        <a:srgbClr val="E4D26B"/>
                      </a:solidFill>
                      <a:prstDash val="solid"/>
                      <a:round/>
                      <a:headEnd len="sm" w="sm" type="none"/>
                      <a:tailEnd len="sm" w="sm" type="none"/>
                    </a:lnB>
                    <a:solidFill>
                      <a:srgbClr val="FED467"/>
                    </a:solidFill>
                  </a:tcPr>
                </a:tc>
              </a:tr>
              <a:tr h="13900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Appliances</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1A56D"/>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295</a:t>
                      </a:r>
                      <a:endParaRPr sz="600">
                        <a:solidFill>
                          <a:srgbClr val="434343"/>
                        </a:solidFill>
                        <a:latin typeface="Roboto"/>
                        <a:ea typeface="Roboto"/>
                        <a:cs typeface="Roboto"/>
                        <a:sym typeface="Roboto"/>
                      </a:endParaRPr>
                    </a:p>
                  </a:txBody>
                  <a:tcPr marT="19050" marB="19050" marR="76200" marL="76200" anchor="ctr">
                    <a:lnL cap="flat" cmpd="sng" w="9525">
                      <a:solidFill>
                        <a:srgbClr val="F1A56D"/>
                      </a:solidFill>
                      <a:prstDash val="solid"/>
                      <a:round/>
                      <a:headEnd len="sm" w="sm" type="none"/>
                      <a:tailEnd len="sm" w="sm" type="none"/>
                    </a:lnL>
                    <a:lnR cap="flat" cmpd="sng" w="9525">
                      <a:solidFill>
                        <a:srgbClr val="F1A56D"/>
                      </a:solidFill>
                      <a:prstDash val="solid"/>
                      <a:round/>
                      <a:headEnd len="sm" w="sm" type="none"/>
                      <a:tailEnd len="sm" w="sm" type="none"/>
                    </a:lnR>
                    <a:lnT cap="flat" cmpd="sng" w="9525">
                      <a:solidFill>
                        <a:srgbClr val="F1A56D"/>
                      </a:solidFill>
                      <a:prstDash val="solid"/>
                      <a:round/>
                      <a:headEnd len="sm" w="sm" type="none"/>
                      <a:tailEnd len="sm" w="sm" type="none"/>
                    </a:lnT>
                    <a:lnB cap="flat" cmpd="sng" w="9525">
                      <a:solidFill>
                        <a:srgbClr val="F1A56D"/>
                      </a:solidFill>
                      <a:prstDash val="solid"/>
                      <a:round/>
                      <a:headEnd len="sm" w="sm" type="none"/>
                      <a:tailEnd len="sm" w="sm" type="none"/>
                    </a:lnB>
                    <a:solidFill>
                      <a:srgbClr val="F1A56D"/>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254</a:t>
                      </a:r>
                      <a:endParaRPr sz="600">
                        <a:solidFill>
                          <a:srgbClr val="434343"/>
                        </a:solidFill>
                        <a:latin typeface="Roboto"/>
                        <a:ea typeface="Roboto"/>
                        <a:cs typeface="Roboto"/>
                        <a:sym typeface="Roboto"/>
                      </a:endParaRPr>
                    </a:p>
                  </a:txBody>
                  <a:tcPr marT="19050" marB="19050" marR="76200" marL="76200" anchor="ctr">
                    <a:lnL cap="flat" cmpd="sng" w="9525">
                      <a:solidFill>
                        <a:srgbClr val="F1A56D"/>
                      </a:solidFill>
                      <a:prstDash val="solid"/>
                      <a:round/>
                      <a:headEnd len="sm" w="sm" type="none"/>
                      <a:tailEnd len="sm" w="sm" type="none"/>
                    </a:lnL>
                    <a:lnR cap="flat" cmpd="sng" w="9525">
                      <a:solidFill>
                        <a:srgbClr val="F1A66D"/>
                      </a:solidFill>
                      <a:prstDash val="solid"/>
                      <a:round/>
                      <a:headEnd len="sm" w="sm" type="none"/>
                      <a:tailEnd len="sm" w="sm" type="none"/>
                    </a:lnR>
                    <a:lnT cap="flat" cmpd="sng" w="9525">
                      <a:solidFill>
                        <a:srgbClr val="FDD267"/>
                      </a:solidFill>
                      <a:prstDash val="solid"/>
                      <a:round/>
                      <a:headEnd len="sm" w="sm" type="none"/>
                      <a:tailEnd len="sm" w="sm" type="none"/>
                    </a:lnT>
                    <a:lnB cap="flat" cmpd="sng" w="9525">
                      <a:solidFill>
                        <a:srgbClr val="FDD067"/>
                      </a:solidFill>
                      <a:prstDash val="solid"/>
                      <a:round/>
                      <a:headEnd len="sm" w="sm" type="none"/>
                      <a:tailEnd len="sm" w="sm" type="none"/>
                    </a:lnB>
                    <a:solidFill>
                      <a:srgbClr val="FDD267"/>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344</a:t>
                      </a:r>
                      <a:endParaRPr sz="600">
                        <a:solidFill>
                          <a:srgbClr val="434343"/>
                        </a:solidFill>
                        <a:latin typeface="Roboto"/>
                        <a:ea typeface="Roboto"/>
                        <a:cs typeface="Roboto"/>
                        <a:sym typeface="Roboto"/>
                      </a:endParaRPr>
                    </a:p>
                  </a:txBody>
                  <a:tcPr marT="19050" marB="19050" marR="76200" marL="76200" anchor="ctr">
                    <a:lnL cap="flat" cmpd="sng" w="9525">
                      <a:solidFill>
                        <a:srgbClr val="F1A66D"/>
                      </a:solidFill>
                      <a:prstDash val="solid"/>
                      <a:round/>
                      <a:headEnd len="sm" w="sm" type="none"/>
                      <a:tailEnd len="sm" w="sm" type="none"/>
                    </a:lnL>
                    <a:lnR cap="flat" cmpd="sng" w="9525">
                      <a:solidFill>
                        <a:srgbClr val="F1A66D"/>
                      </a:solidFill>
                      <a:prstDash val="solid"/>
                      <a:round/>
                      <a:headEnd len="sm" w="sm" type="none"/>
                      <a:tailEnd len="sm" w="sm" type="none"/>
                    </a:lnR>
                    <a:lnT cap="flat" cmpd="sng" w="9525">
                      <a:solidFill>
                        <a:srgbClr val="F1A66D"/>
                      </a:solidFill>
                      <a:prstDash val="solid"/>
                      <a:round/>
                      <a:headEnd len="sm" w="sm" type="none"/>
                      <a:tailEnd len="sm" w="sm" type="none"/>
                    </a:lnT>
                    <a:lnB cap="flat" cmpd="sng" w="9525">
                      <a:solidFill>
                        <a:srgbClr val="F1A66D"/>
                      </a:solidFill>
                      <a:prstDash val="solid"/>
                      <a:round/>
                      <a:headEnd len="sm" w="sm" type="none"/>
                      <a:tailEnd len="sm" w="sm" type="none"/>
                    </a:lnB>
                    <a:solidFill>
                      <a:srgbClr val="F1A66D"/>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Rp1,976,429,000</a:t>
                      </a:r>
                      <a:endParaRPr sz="600">
                        <a:solidFill>
                          <a:srgbClr val="434343"/>
                        </a:solidFill>
                        <a:latin typeface="Roboto"/>
                        <a:ea typeface="Roboto"/>
                        <a:cs typeface="Roboto"/>
                        <a:sym typeface="Roboto"/>
                      </a:endParaRPr>
                    </a:p>
                  </a:txBody>
                  <a:tcPr marT="19050" marB="19050" marR="76200" marL="76200" anchor="ctr">
                    <a:lnL cap="flat" cmpd="sng" w="9525">
                      <a:solidFill>
                        <a:srgbClr val="F1A66D"/>
                      </a:solidFill>
                      <a:prstDash val="solid"/>
                      <a:round/>
                      <a:headEnd len="sm" w="sm" type="none"/>
                      <a:tailEnd len="sm" w="sm" type="none"/>
                    </a:lnL>
                    <a:lnR cap="flat" cmpd="sng" w="9525">
                      <a:solidFill>
                        <a:srgbClr val="E4D26B"/>
                      </a:solidFill>
                      <a:prstDash val="solid"/>
                      <a:round/>
                      <a:headEnd len="sm" w="sm" type="none"/>
                      <a:tailEnd len="sm" w="sm" type="none"/>
                    </a:lnR>
                    <a:lnT cap="flat" cmpd="sng" w="9525">
                      <a:solidFill>
                        <a:srgbClr val="FDD067"/>
                      </a:solidFill>
                      <a:prstDash val="solid"/>
                      <a:round/>
                      <a:headEnd len="sm" w="sm" type="none"/>
                      <a:tailEnd len="sm" w="sm" type="none"/>
                    </a:lnT>
                    <a:lnB cap="flat" cmpd="sng" w="9525">
                      <a:solidFill>
                        <a:srgbClr val="F6B66B"/>
                      </a:solidFill>
                      <a:prstDash val="solid"/>
                      <a:round/>
                      <a:headEnd len="sm" w="sm" type="none"/>
                      <a:tailEnd len="sm" w="sm" type="none"/>
                    </a:lnB>
                    <a:solidFill>
                      <a:srgbClr val="FDD067"/>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Rp61,761,000</a:t>
                      </a:r>
                      <a:endParaRPr sz="600">
                        <a:solidFill>
                          <a:srgbClr val="434343"/>
                        </a:solidFill>
                        <a:latin typeface="Roboto"/>
                        <a:ea typeface="Roboto"/>
                        <a:cs typeface="Roboto"/>
                        <a:sym typeface="Roboto"/>
                      </a:endParaRPr>
                    </a:p>
                  </a:txBody>
                  <a:tcPr marT="19050" marB="19050" marR="76200" marL="76200" anchor="ctr">
                    <a:lnL cap="flat" cmpd="sng" w="9525">
                      <a:solidFill>
                        <a:srgbClr val="E4D26B"/>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E4D26B"/>
                      </a:solidFill>
                      <a:prstDash val="solid"/>
                      <a:round/>
                      <a:headEnd len="sm" w="sm" type="none"/>
                      <a:tailEnd len="sm" w="sm" type="none"/>
                    </a:lnT>
                    <a:lnB cap="flat" cmpd="sng" w="9525">
                      <a:solidFill>
                        <a:srgbClr val="FBC868"/>
                      </a:solidFill>
                      <a:prstDash val="solid"/>
                      <a:round/>
                      <a:headEnd len="sm" w="sm" type="none"/>
                      <a:tailEnd len="sm" w="sm" type="none"/>
                    </a:lnB>
                    <a:solidFill>
                      <a:srgbClr val="E4D26B"/>
                    </a:solidFill>
                  </a:tcPr>
                </a:tc>
              </a:tr>
              <a:tr h="13900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Kids &amp; Baby</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B66B"/>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412</a:t>
                      </a:r>
                      <a:endParaRPr sz="600">
                        <a:solidFill>
                          <a:srgbClr val="434343"/>
                        </a:solidFill>
                        <a:latin typeface="Roboto"/>
                        <a:ea typeface="Roboto"/>
                        <a:cs typeface="Roboto"/>
                        <a:sym typeface="Roboto"/>
                      </a:endParaRPr>
                    </a:p>
                  </a:txBody>
                  <a:tcPr marT="19050" marB="19050" marR="76200" marL="76200" anchor="ctr">
                    <a:lnL cap="flat" cmpd="sng" w="9525">
                      <a:solidFill>
                        <a:srgbClr val="F6B66B"/>
                      </a:solidFill>
                      <a:prstDash val="solid"/>
                      <a:round/>
                      <a:headEnd len="sm" w="sm" type="none"/>
                      <a:tailEnd len="sm" w="sm" type="none"/>
                    </a:lnL>
                    <a:lnR cap="flat" cmpd="sng" w="9525">
                      <a:solidFill>
                        <a:srgbClr val="F6B66B"/>
                      </a:solidFill>
                      <a:prstDash val="solid"/>
                      <a:round/>
                      <a:headEnd len="sm" w="sm" type="none"/>
                      <a:tailEnd len="sm" w="sm" type="none"/>
                    </a:lnR>
                    <a:lnT cap="flat" cmpd="sng" w="9525">
                      <a:solidFill>
                        <a:srgbClr val="F1A56D"/>
                      </a:solidFill>
                      <a:prstDash val="solid"/>
                      <a:round/>
                      <a:headEnd len="sm" w="sm" type="none"/>
                      <a:tailEnd len="sm" w="sm" type="none"/>
                    </a:lnT>
                    <a:lnB cap="flat" cmpd="sng" w="9525">
                      <a:solidFill>
                        <a:srgbClr val="EC9170"/>
                      </a:solidFill>
                      <a:prstDash val="solid"/>
                      <a:round/>
                      <a:headEnd len="sm" w="sm" type="none"/>
                      <a:tailEnd len="sm" w="sm" type="none"/>
                    </a:lnB>
                    <a:solidFill>
                      <a:srgbClr val="F6B66B"/>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248</a:t>
                      </a:r>
                      <a:endParaRPr sz="600">
                        <a:solidFill>
                          <a:srgbClr val="434343"/>
                        </a:solidFill>
                        <a:latin typeface="Roboto"/>
                        <a:ea typeface="Roboto"/>
                        <a:cs typeface="Roboto"/>
                        <a:sym typeface="Roboto"/>
                      </a:endParaRPr>
                    </a:p>
                  </a:txBody>
                  <a:tcPr marT="19050" marB="19050" marR="76200" marL="76200" anchor="ctr">
                    <a:lnL cap="flat" cmpd="sng" w="9525">
                      <a:solidFill>
                        <a:srgbClr val="F6B66B"/>
                      </a:solidFill>
                      <a:prstDash val="solid"/>
                      <a:round/>
                      <a:headEnd len="sm" w="sm" type="none"/>
                      <a:tailEnd len="sm" w="sm" type="none"/>
                    </a:lnL>
                    <a:lnR cap="flat" cmpd="sng" w="9525">
                      <a:solidFill>
                        <a:srgbClr val="F5B36B"/>
                      </a:solidFill>
                      <a:prstDash val="solid"/>
                      <a:round/>
                      <a:headEnd len="sm" w="sm" type="none"/>
                      <a:tailEnd len="sm" w="sm" type="none"/>
                    </a:lnR>
                    <a:lnT cap="flat" cmpd="sng" w="9525">
                      <a:solidFill>
                        <a:srgbClr val="FDD067"/>
                      </a:solidFill>
                      <a:prstDash val="solid"/>
                      <a:round/>
                      <a:headEnd len="sm" w="sm" type="none"/>
                      <a:tailEnd len="sm" w="sm" type="none"/>
                    </a:lnT>
                    <a:lnB cap="flat" cmpd="sng" w="9525">
                      <a:solidFill>
                        <a:srgbClr val="F2A76D"/>
                      </a:solidFill>
                      <a:prstDash val="solid"/>
                      <a:round/>
                      <a:headEnd len="sm" w="sm" type="none"/>
                      <a:tailEnd len="sm" w="sm" type="none"/>
                    </a:lnB>
                    <a:solidFill>
                      <a:srgbClr val="FDD067"/>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454</a:t>
                      </a:r>
                      <a:endParaRPr sz="600">
                        <a:solidFill>
                          <a:srgbClr val="434343"/>
                        </a:solidFill>
                        <a:latin typeface="Roboto"/>
                        <a:ea typeface="Roboto"/>
                        <a:cs typeface="Roboto"/>
                        <a:sym typeface="Roboto"/>
                      </a:endParaRPr>
                    </a:p>
                  </a:txBody>
                  <a:tcPr marT="19050" marB="19050" marR="76200" marL="76200" anchor="ctr">
                    <a:lnL cap="flat" cmpd="sng" w="9525">
                      <a:solidFill>
                        <a:srgbClr val="F5B36B"/>
                      </a:solidFill>
                      <a:prstDash val="solid"/>
                      <a:round/>
                      <a:headEnd len="sm" w="sm" type="none"/>
                      <a:tailEnd len="sm" w="sm" type="none"/>
                    </a:lnL>
                    <a:lnR cap="flat" cmpd="sng" w="9525">
                      <a:solidFill>
                        <a:srgbClr val="F5B36B"/>
                      </a:solidFill>
                      <a:prstDash val="solid"/>
                      <a:round/>
                      <a:headEnd len="sm" w="sm" type="none"/>
                      <a:tailEnd len="sm" w="sm" type="none"/>
                    </a:lnR>
                    <a:lnT cap="flat" cmpd="sng" w="9525">
                      <a:solidFill>
                        <a:srgbClr val="F1A66D"/>
                      </a:solidFill>
                      <a:prstDash val="solid"/>
                      <a:round/>
                      <a:headEnd len="sm" w="sm" type="none"/>
                      <a:tailEnd len="sm" w="sm" type="none"/>
                    </a:lnT>
                    <a:lnB cap="flat" cmpd="sng" w="9525">
                      <a:solidFill>
                        <a:srgbClr val="EB9070"/>
                      </a:solidFill>
                      <a:prstDash val="solid"/>
                      <a:round/>
                      <a:headEnd len="sm" w="sm" type="none"/>
                      <a:tailEnd len="sm" w="sm" type="none"/>
                    </a:lnB>
                    <a:solidFill>
                      <a:srgbClr val="F5B36B"/>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Rp1,369,652,000</a:t>
                      </a:r>
                      <a:endParaRPr sz="600">
                        <a:solidFill>
                          <a:srgbClr val="434343"/>
                        </a:solidFill>
                        <a:latin typeface="Roboto"/>
                        <a:ea typeface="Roboto"/>
                        <a:cs typeface="Roboto"/>
                        <a:sym typeface="Roboto"/>
                      </a:endParaRPr>
                    </a:p>
                  </a:txBody>
                  <a:tcPr marT="19050" marB="19050" marR="76200" marL="76200" anchor="ctr">
                    <a:lnL cap="flat" cmpd="sng" w="9525">
                      <a:solidFill>
                        <a:srgbClr val="F5B36B"/>
                      </a:solidFill>
                      <a:prstDash val="solid"/>
                      <a:round/>
                      <a:headEnd len="sm" w="sm" type="none"/>
                      <a:tailEnd len="sm" w="sm" type="none"/>
                    </a:lnL>
                    <a:lnR cap="flat" cmpd="sng" w="9525">
                      <a:solidFill>
                        <a:srgbClr val="F6B66B"/>
                      </a:solidFill>
                      <a:prstDash val="solid"/>
                      <a:round/>
                      <a:headEnd len="sm" w="sm" type="none"/>
                      <a:tailEnd len="sm" w="sm" type="none"/>
                    </a:lnR>
                    <a:lnT cap="flat" cmpd="sng" w="9525">
                      <a:solidFill>
                        <a:srgbClr val="F6B66B"/>
                      </a:solidFill>
                      <a:prstDash val="solid"/>
                      <a:round/>
                      <a:headEnd len="sm" w="sm" type="none"/>
                      <a:tailEnd len="sm" w="sm" type="none"/>
                    </a:lnT>
                    <a:lnB cap="flat" cmpd="sng" w="9525">
                      <a:solidFill>
                        <a:srgbClr val="EF9D6F"/>
                      </a:solidFill>
                      <a:prstDash val="solid"/>
                      <a:round/>
                      <a:headEnd len="sm" w="sm" type="none"/>
                      <a:tailEnd len="sm" w="sm" type="none"/>
                    </a:lnB>
                    <a:solidFill>
                      <a:srgbClr val="F6B66B"/>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Rp38,198,000</a:t>
                      </a:r>
                      <a:endParaRPr sz="600">
                        <a:solidFill>
                          <a:srgbClr val="434343"/>
                        </a:solidFill>
                        <a:latin typeface="Roboto"/>
                        <a:ea typeface="Roboto"/>
                        <a:cs typeface="Roboto"/>
                        <a:sym typeface="Roboto"/>
                      </a:endParaRPr>
                    </a:p>
                  </a:txBody>
                  <a:tcPr marT="19050" marB="19050" marR="76200" marL="76200" anchor="ctr">
                    <a:lnL cap="flat" cmpd="sng" w="9525">
                      <a:solidFill>
                        <a:srgbClr val="F6B66B"/>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BC868"/>
                      </a:solidFill>
                      <a:prstDash val="solid"/>
                      <a:round/>
                      <a:headEnd len="sm" w="sm" type="none"/>
                      <a:tailEnd len="sm" w="sm" type="none"/>
                    </a:lnT>
                    <a:lnB cap="flat" cmpd="sng" w="9525">
                      <a:solidFill>
                        <a:srgbClr val="EF9E6F"/>
                      </a:solidFill>
                      <a:prstDash val="solid"/>
                      <a:round/>
                      <a:headEnd len="sm" w="sm" type="none"/>
                      <a:tailEnd len="sm" w="sm" type="none"/>
                    </a:lnB>
                    <a:solidFill>
                      <a:srgbClr val="FBC868"/>
                    </a:solidFill>
                  </a:tcPr>
                </a:tc>
              </a:tr>
              <a:tr h="13900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Computing</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C9170"/>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155</a:t>
                      </a:r>
                      <a:endParaRPr sz="600">
                        <a:solidFill>
                          <a:srgbClr val="434343"/>
                        </a:solidFill>
                        <a:latin typeface="Roboto"/>
                        <a:ea typeface="Roboto"/>
                        <a:cs typeface="Roboto"/>
                        <a:sym typeface="Roboto"/>
                      </a:endParaRPr>
                    </a:p>
                  </a:txBody>
                  <a:tcPr marT="19050" marB="19050" marR="76200" marL="76200" anchor="ctr">
                    <a:lnL cap="flat" cmpd="sng" w="9525">
                      <a:solidFill>
                        <a:srgbClr val="EC9170"/>
                      </a:solidFill>
                      <a:prstDash val="solid"/>
                      <a:round/>
                      <a:headEnd len="sm" w="sm" type="none"/>
                      <a:tailEnd len="sm" w="sm" type="none"/>
                    </a:lnL>
                    <a:lnR cap="flat" cmpd="sng" w="9525">
                      <a:solidFill>
                        <a:srgbClr val="EC9170"/>
                      </a:solidFill>
                      <a:prstDash val="solid"/>
                      <a:round/>
                      <a:headEnd len="sm" w="sm" type="none"/>
                      <a:tailEnd len="sm" w="sm" type="none"/>
                    </a:lnR>
                    <a:lnT cap="flat" cmpd="sng" w="9525">
                      <a:solidFill>
                        <a:srgbClr val="EC9170"/>
                      </a:solidFill>
                      <a:prstDash val="solid"/>
                      <a:round/>
                      <a:headEnd len="sm" w="sm" type="none"/>
                      <a:tailEnd len="sm" w="sm" type="none"/>
                    </a:lnT>
                    <a:lnB cap="flat" cmpd="sng" w="9525">
                      <a:solidFill>
                        <a:srgbClr val="E98972"/>
                      </a:solidFill>
                      <a:prstDash val="solid"/>
                      <a:round/>
                      <a:headEnd len="sm" w="sm" type="none"/>
                      <a:tailEnd len="sm" w="sm" type="none"/>
                    </a:lnB>
                    <a:solidFill>
                      <a:srgbClr val="EC9170"/>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130</a:t>
                      </a:r>
                      <a:endParaRPr sz="600">
                        <a:solidFill>
                          <a:srgbClr val="434343"/>
                        </a:solidFill>
                        <a:latin typeface="Roboto"/>
                        <a:ea typeface="Roboto"/>
                        <a:cs typeface="Roboto"/>
                        <a:sym typeface="Roboto"/>
                      </a:endParaRPr>
                    </a:p>
                  </a:txBody>
                  <a:tcPr marT="19050" marB="19050" marR="76200" marL="76200" anchor="ctr">
                    <a:lnL cap="flat" cmpd="sng" w="9525">
                      <a:solidFill>
                        <a:srgbClr val="EC9170"/>
                      </a:solidFill>
                      <a:prstDash val="solid"/>
                      <a:round/>
                      <a:headEnd len="sm" w="sm" type="none"/>
                      <a:tailEnd len="sm" w="sm" type="none"/>
                    </a:lnL>
                    <a:lnR cap="flat" cmpd="sng" w="9525">
                      <a:solidFill>
                        <a:srgbClr val="EB9070"/>
                      </a:solidFill>
                      <a:prstDash val="solid"/>
                      <a:round/>
                      <a:headEnd len="sm" w="sm" type="none"/>
                      <a:tailEnd len="sm" w="sm" type="none"/>
                    </a:lnR>
                    <a:lnT cap="flat" cmpd="sng" w="9525">
                      <a:solidFill>
                        <a:srgbClr val="F2A76D"/>
                      </a:solidFill>
                      <a:prstDash val="solid"/>
                      <a:round/>
                      <a:headEnd len="sm" w="sm" type="none"/>
                      <a:tailEnd len="sm" w="sm" type="none"/>
                    </a:lnT>
                    <a:lnB cap="flat" cmpd="sng" w="9525">
                      <a:solidFill>
                        <a:srgbClr val="EB9170"/>
                      </a:solidFill>
                      <a:prstDash val="solid"/>
                      <a:round/>
                      <a:headEnd len="sm" w="sm" type="none"/>
                      <a:tailEnd len="sm" w="sm" type="none"/>
                    </a:lnB>
                    <a:solidFill>
                      <a:srgbClr val="F2A76D"/>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171</a:t>
                      </a:r>
                      <a:endParaRPr sz="600">
                        <a:solidFill>
                          <a:srgbClr val="434343"/>
                        </a:solidFill>
                        <a:latin typeface="Roboto"/>
                        <a:ea typeface="Roboto"/>
                        <a:cs typeface="Roboto"/>
                        <a:sym typeface="Roboto"/>
                      </a:endParaRPr>
                    </a:p>
                  </a:txBody>
                  <a:tcPr marT="19050" marB="19050" marR="76200" marL="76200" anchor="ctr">
                    <a:lnL cap="flat" cmpd="sng" w="9525">
                      <a:solidFill>
                        <a:srgbClr val="EB9070"/>
                      </a:solidFill>
                      <a:prstDash val="solid"/>
                      <a:round/>
                      <a:headEnd len="sm" w="sm" type="none"/>
                      <a:tailEnd len="sm" w="sm" type="none"/>
                    </a:lnL>
                    <a:lnR cap="flat" cmpd="sng" w="9525">
                      <a:solidFill>
                        <a:srgbClr val="EB9070"/>
                      </a:solidFill>
                      <a:prstDash val="solid"/>
                      <a:round/>
                      <a:headEnd len="sm" w="sm" type="none"/>
                      <a:tailEnd len="sm" w="sm" type="none"/>
                    </a:lnR>
                    <a:lnT cap="flat" cmpd="sng" w="9525">
                      <a:solidFill>
                        <a:srgbClr val="EB9070"/>
                      </a:solidFill>
                      <a:prstDash val="solid"/>
                      <a:round/>
                      <a:headEnd len="sm" w="sm" type="none"/>
                      <a:tailEnd len="sm" w="sm" type="none"/>
                    </a:lnT>
                    <a:lnB cap="flat" cmpd="sng" w="9525">
                      <a:solidFill>
                        <a:srgbClr val="E98872"/>
                      </a:solidFill>
                      <a:prstDash val="solid"/>
                      <a:round/>
                      <a:headEnd len="sm" w="sm" type="none"/>
                      <a:tailEnd len="sm" w="sm" type="none"/>
                    </a:lnB>
                    <a:solidFill>
                      <a:srgbClr val="EB9070"/>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Rp782,882,000</a:t>
                      </a:r>
                      <a:endParaRPr sz="600">
                        <a:solidFill>
                          <a:srgbClr val="434343"/>
                        </a:solidFill>
                        <a:latin typeface="Roboto"/>
                        <a:ea typeface="Roboto"/>
                        <a:cs typeface="Roboto"/>
                        <a:sym typeface="Roboto"/>
                      </a:endParaRPr>
                    </a:p>
                  </a:txBody>
                  <a:tcPr marT="19050" marB="19050" marR="76200" marL="76200" anchor="ctr">
                    <a:lnL cap="flat" cmpd="sng" w="9525">
                      <a:solidFill>
                        <a:srgbClr val="EB9070"/>
                      </a:solidFill>
                      <a:prstDash val="solid"/>
                      <a:round/>
                      <a:headEnd len="sm" w="sm" type="none"/>
                      <a:tailEnd len="sm" w="sm" type="none"/>
                    </a:lnL>
                    <a:lnR cap="flat" cmpd="sng" w="9525">
                      <a:solidFill>
                        <a:srgbClr val="EF9D6F"/>
                      </a:solidFill>
                      <a:prstDash val="solid"/>
                      <a:round/>
                      <a:headEnd len="sm" w="sm" type="none"/>
                      <a:tailEnd len="sm" w="sm" type="none"/>
                    </a:lnR>
                    <a:lnT cap="flat" cmpd="sng" w="9525">
                      <a:solidFill>
                        <a:srgbClr val="EF9D6F"/>
                      </a:solidFill>
                      <a:prstDash val="solid"/>
                      <a:round/>
                      <a:headEnd len="sm" w="sm" type="none"/>
                      <a:tailEnd len="sm" w="sm" type="none"/>
                    </a:lnT>
                    <a:lnB cap="flat" cmpd="sng" w="9525">
                      <a:solidFill>
                        <a:srgbClr val="E98872"/>
                      </a:solidFill>
                      <a:prstDash val="solid"/>
                      <a:round/>
                      <a:headEnd len="sm" w="sm" type="none"/>
                      <a:tailEnd len="sm" w="sm" type="none"/>
                    </a:lnB>
                    <a:solidFill>
                      <a:srgbClr val="EF9D6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Rp17,108,000</a:t>
                      </a:r>
                      <a:endParaRPr sz="600">
                        <a:solidFill>
                          <a:srgbClr val="434343"/>
                        </a:solidFill>
                        <a:latin typeface="Roboto"/>
                        <a:ea typeface="Roboto"/>
                        <a:cs typeface="Roboto"/>
                        <a:sym typeface="Roboto"/>
                      </a:endParaRPr>
                    </a:p>
                  </a:txBody>
                  <a:tcPr marT="19050" marB="19050" marR="76200" marL="76200" anchor="ctr">
                    <a:lnL cap="flat" cmpd="sng" w="9525">
                      <a:solidFill>
                        <a:srgbClr val="EF9D6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EF9E6F"/>
                      </a:solidFill>
                      <a:prstDash val="solid"/>
                      <a:round/>
                      <a:headEnd len="sm" w="sm" type="none"/>
                      <a:tailEnd len="sm" w="sm" type="none"/>
                    </a:lnT>
                    <a:lnB cap="flat" cmpd="sng" w="9525">
                      <a:solidFill>
                        <a:srgbClr val="E88672"/>
                      </a:solidFill>
                      <a:prstDash val="solid"/>
                      <a:round/>
                      <a:headEnd len="sm" w="sm" type="none"/>
                      <a:tailEnd len="sm" w="sm" type="none"/>
                    </a:lnB>
                    <a:solidFill>
                      <a:srgbClr val="EF9E6F"/>
                    </a:solidFill>
                  </a:tcPr>
                </a:tc>
              </a:tr>
              <a:tr h="19945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School &amp; Education</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98972"/>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99</a:t>
                      </a:r>
                      <a:endParaRPr sz="600">
                        <a:solidFill>
                          <a:srgbClr val="434343"/>
                        </a:solidFill>
                        <a:latin typeface="Roboto"/>
                        <a:ea typeface="Roboto"/>
                        <a:cs typeface="Roboto"/>
                        <a:sym typeface="Roboto"/>
                      </a:endParaRPr>
                    </a:p>
                  </a:txBody>
                  <a:tcPr marT="19050" marB="19050" marR="76200" marL="76200" anchor="ctr">
                    <a:lnL cap="flat" cmpd="sng" w="9525">
                      <a:solidFill>
                        <a:srgbClr val="E98972"/>
                      </a:solidFill>
                      <a:prstDash val="solid"/>
                      <a:round/>
                      <a:headEnd len="sm" w="sm" type="none"/>
                      <a:tailEnd len="sm" w="sm" type="none"/>
                    </a:lnL>
                    <a:lnR cap="flat" cmpd="sng" w="9525">
                      <a:solidFill>
                        <a:srgbClr val="E98972"/>
                      </a:solidFill>
                      <a:prstDash val="solid"/>
                      <a:round/>
                      <a:headEnd len="sm" w="sm" type="none"/>
                      <a:tailEnd len="sm" w="sm" type="none"/>
                    </a:lnR>
                    <a:lnT cap="flat" cmpd="sng" w="9525">
                      <a:solidFill>
                        <a:srgbClr val="E98972"/>
                      </a:solidFill>
                      <a:prstDash val="solid"/>
                      <a:round/>
                      <a:headEnd len="sm" w="sm" type="none"/>
                      <a:tailEnd len="sm" w="sm" type="none"/>
                    </a:lnT>
                    <a:lnB cap="flat" cmpd="sng" w="9525">
                      <a:solidFill>
                        <a:srgbClr val="E78273"/>
                      </a:solidFill>
                      <a:prstDash val="solid"/>
                      <a:round/>
                      <a:headEnd len="sm" w="sm" type="none"/>
                      <a:tailEnd len="sm" w="sm" type="none"/>
                    </a:lnB>
                    <a:solidFill>
                      <a:srgbClr val="E98972"/>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65</a:t>
                      </a:r>
                      <a:endParaRPr sz="600">
                        <a:solidFill>
                          <a:srgbClr val="434343"/>
                        </a:solidFill>
                        <a:latin typeface="Roboto"/>
                        <a:ea typeface="Roboto"/>
                        <a:cs typeface="Roboto"/>
                        <a:sym typeface="Roboto"/>
                      </a:endParaRPr>
                    </a:p>
                  </a:txBody>
                  <a:tcPr marT="19050" marB="19050" marR="76200" marL="76200" anchor="ctr">
                    <a:lnL cap="flat" cmpd="sng" w="9525">
                      <a:solidFill>
                        <a:srgbClr val="E98972"/>
                      </a:solidFill>
                      <a:prstDash val="solid"/>
                      <a:round/>
                      <a:headEnd len="sm" w="sm" type="none"/>
                      <a:tailEnd len="sm" w="sm" type="none"/>
                    </a:lnL>
                    <a:lnR cap="flat" cmpd="sng" w="9525">
                      <a:solidFill>
                        <a:srgbClr val="E98872"/>
                      </a:solidFill>
                      <a:prstDash val="solid"/>
                      <a:round/>
                      <a:headEnd len="sm" w="sm" type="none"/>
                      <a:tailEnd len="sm" w="sm" type="none"/>
                    </a:lnR>
                    <a:lnT cap="flat" cmpd="sng" w="9525">
                      <a:solidFill>
                        <a:srgbClr val="EB9170"/>
                      </a:solidFill>
                      <a:prstDash val="solid"/>
                      <a:round/>
                      <a:headEnd len="sm" w="sm" type="none"/>
                      <a:tailEnd len="sm" w="sm" type="none"/>
                    </a:lnT>
                    <a:lnB cap="flat" cmpd="sng" w="9525">
                      <a:solidFill>
                        <a:srgbClr val="EA8B71"/>
                      </a:solidFill>
                      <a:prstDash val="solid"/>
                      <a:round/>
                      <a:headEnd len="sm" w="sm" type="none"/>
                      <a:tailEnd len="sm" w="sm" type="none"/>
                    </a:lnB>
                    <a:solidFill>
                      <a:srgbClr val="EB9170"/>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107</a:t>
                      </a:r>
                      <a:endParaRPr sz="600">
                        <a:solidFill>
                          <a:srgbClr val="434343"/>
                        </a:solidFill>
                        <a:latin typeface="Roboto"/>
                        <a:ea typeface="Roboto"/>
                        <a:cs typeface="Roboto"/>
                        <a:sym typeface="Roboto"/>
                      </a:endParaRPr>
                    </a:p>
                  </a:txBody>
                  <a:tcPr marT="19050" marB="19050" marR="76200" marL="76200" anchor="ctr">
                    <a:lnL cap="flat" cmpd="sng" w="9525">
                      <a:solidFill>
                        <a:srgbClr val="E98872"/>
                      </a:solidFill>
                      <a:prstDash val="solid"/>
                      <a:round/>
                      <a:headEnd len="sm" w="sm" type="none"/>
                      <a:tailEnd len="sm" w="sm" type="none"/>
                    </a:lnL>
                    <a:lnR cap="flat" cmpd="sng" w="9525">
                      <a:solidFill>
                        <a:srgbClr val="E98872"/>
                      </a:solidFill>
                      <a:prstDash val="solid"/>
                      <a:round/>
                      <a:headEnd len="sm" w="sm" type="none"/>
                      <a:tailEnd len="sm" w="sm" type="none"/>
                    </a:lnR>
                    <a:lnT cap="flat" cmpd="sng" w="9525">
                      <a:solidFill>
                        <a:srgbClr val="E98872"/>
                      </a:solidFill>
                      <a:prstDash val="solid"/>
                      <a:round/>
                      <a:headEnd len="sm" w="sm" type="none"/>
                      <a:tailEnd len="sm" w="sm" type="none"/>
                    </a:lnT>
                    <a:lnB cap="flat" cmpd="sng" w="9525">
                      <a:solidFill>
                        <a:srgbClr val="E78173"/>
                      </a:solidFill>
                      <a:prstDash val="solid"/>
                      <a:round/>
                      <a:headEnd len="sm" w="sm" type="none"/>
                      <a:tailEnd len="sm" w="sm" type="none"/>
                    </a:lnB>
                    <a:solidFill>
                      <a:srgbClr val="E98872"/>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Rp301,666,000</a:t>
                      </a:r>
                      <a:endParaRPr sz="600">
                        <a:solidFill>
                          <a:srgbClr val="434343"/>
                        </a:solidFill>
                        <a:latin typeface="Roboto"/>
                        <a:ea typeface="Roboto"/>
                        <a:cs typeface="Roboto"/>
                        <a:sym typeface="Roboto"/>
                      </a:endParaRPr>
                    </a:p>
                  </a:txBody>
                  <a:tcPr marT="19050" marB="19050" marR="76200" marL="76200" anchor="ctr">
                    <a:lnL cap="flat" cmpd="sng" w="9525">
                      <a:solidFill>
                        <a:srgbClr val="E98872"/>
                      </a:solidFill>
                      <a:prstDash val="solid"/>
                      <a:round/>
                      <a:headEnd len="sm" w="sm" type="none"/>
                      <a:tailEnd len="sm" w="sm" type="none"/>
                    </a:lnL>
                    <a:lnR cap="flat" cmpd="sng" w="9525">
                      <a:solidFill>
                        <a:srgbClr val="E88672"/>
                      </a:solidFill>
                      <a:prstDash val="solid"/>
                      <a:round/>
                      <a:headEnd len="sm" w="sm" type="none"/>
                      <a:tailEnd len="sm" w="sm" type="none"/>
                    </a:lnR>
                    <a:lnT cap="flat" cmpd="sng" w="9525">
                      <a:solidFill>
                        <a:srgbClr val="E98872"/>
                      </a:solidFill>
                      <a:prstDash val="solid"/>
                      <a:round/>
                      <a:headEnd len="sm" w="sm" type="none"/>
                      <a:tailEnd len="sm" w="sm" type="none"/>
                    </a:lnT>
                    <a:lnB cap="flat" cmpd="sng" w="9525">
                      <a:solidFill>
                        <a:srgbClr val="E98772"/>
                      </a:solidFill>
                      <a:prstDash val="solid"/>
                      <a:round/>
                      <a:headEnd len="sm" w="sm" type="none"/>
                      <a:tailEnd len="sm" w="sm" type="none"/>
                    </a:lnB>
                    <a:solidFill>
                      <a:srgbClr val="E98872"/>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Rp5,079,000</a:t>
                      </a:r>
                      <a:endParaRPr sz="600">
                        <a:solidFill>
                          <a:srgbClr val="434343"/>
                        </a:solidFill>
                        <a:latin typeface="Roboto"/>
                        <a:ea typeface="Roboto"/>
                        <a:cs typeface="Roboto"/>
                        <a:sym typeface="Roboto"/>
                      </a:endParaRPr>
                    </a:p>
                  </a:txBody>
                  <a:tcPr marT="19050" marB="19050" marR="76200" marL="76200" anchor="ctr">
                    <a:lnL cap="flat" cmpd="sng" w="9525">
                      <a:solidFill>
                        <a:srgbClr val="E88672"/>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E88672"/>
                      </a:solidFill>
                      <a:prstDash val="solid"/>
                      <a:round/>
                      <a:headEnd len="sm" w="sm" type="none"/>
                      <a:tailEnd len="sm" w="sm" type="none"/>
                    </a:lnT>
                    <a:lnB cap="flat" cmpd="sng" w="9525">
                      <a:solidFill>
                        <a:srgbClr val="E88672"/>
                      </a:solidFill>
                      <a:prstDash val="solid"/>
                      <a:round/>
                      <a:headEnd len="sm" w="sm" type="none"/>
                      <a:tailEnd len="sm" w="sm" type="none"/>
                    </a:lnB>
                    <a:solidFill>
                      <a:srgbClr val="E88672"/>
                    </a:solidFill>
                  </a:tcPr>
                </a:tc>
              </a:tr>
              <a:tr h="19945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Entertainment</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78273"/>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49</a:t>
                      </a:r>
                      <a:endParaRPr sz="600">
                        <a:solidFill>
                          <a:srgbClr val="434343"/>
                        </a:solidFill>
                        <a:latin typeface="Roboto"/>
                        <a:ea typeface="Roboto"/>
                        <a:cs typeface="Roboto"/>
                        <a:sym typeface="Roboto"/>
                      </a:endParaRPr>
                    </a:p>
                  </a:txBody>
                  <a:tcPr marT="19050" marB="19050" marR="76200" marL="76200" anchor="ctr">
                    <a:lnL cap="flat" cmpd="sng" w="9525">
                      <a:solidFill>
                        <a:srgbClr val="E78273"/>
                      </a:solidFill>
                      <a:prstDash val="solid"/>
                      <a:round/>
                      <a:headEnd len="sm" w="sm" type="none"/>
                      <a:tailEnd len="sm" w="sm" type="none"/>
                    </a:lnL>
                    <a:lnR cap="flat" cmpd="sng" w="9525">
                      <a:solidFill>
                        <a:srgbClr val="E78273"/>
                      </a:solidFill>
                      <a:prstDash val="solid"/>
                      <a:round/>
                      <a:headEnd len="sm" w="sm" type="none"/>
                      <a:tailEnd len="sm" w="sm" type="none"/>
                    </a:lnR>
                    <a:lnT cap="flat" cmpd="sng" w="9525">
                      <a:solidFill>
                        <a:srgbClr val="E78273"/>
                      </a:solidFill>
                      <a:prstDash val="solid"/>
                      <a:round/>
                      <a:headEnd len="sm" w="sm" type="none"/>
                      <a:tailEnd len="sm" w="sm" type="none"/>
                    </a:lnT>
                    <a:lnB cap="flat" cmpd="sng" w="9525">
                      <a:solidFill>
                        <a:srgbClr val="E67E73"/>
                      </a:solidFill>
                      <a:prstDash val="solid"/>
                      <a:round/>
                      <a:headEnd len="sm" w="sm" type="none"/>
                      <a:tailEnd len="sm" w="sm" type="none"/>
                    </a:lnB>
                    <a:solidFill>
                      <a:srgbClr val="E782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46</a:t>
                      </a:r>
                      <a:endParaRPr sz="600">
                        <a:solidFill>
                          <a:srgbClr val="434343"/>
                        </a:solidFill>
                        <a:latin typeface="Roboto"/>
                        <a:ea typeface="Roboto"/>
                        <a:cs typeface="Roboto"/>
                        <a:sym typeface="Roboto"/>
                      </a:endParaRPr>
                    </a:p>
                  </a:txBody>
                  <a:tcPr marT="19050" marB="19050" marR="76200" marL="76200" anchor="ctr">
                    <a:lnL cap="flat" cmpd="sng" w="9525">
                      <a:solidFill>
                        <a:srgbClr val="E78273"/>
                      </a:solidFill>
                      <a:prstDash val="solid"/>
                      <a:round/>
                      <a:headEnd len="sm" w="sm" type="none"/>
                      <a:tailEnd len="sm" w="sm" type="none"/>
                    </a:lnL>
                    <a:lnR cap="flat" cmpd="sng" w="9525">
                      <a:solidFill>
                        <a:srgbClr val="E78173"/>
                      </a:solidFill>
                      <a:prstDash val="solid"/>
                      <a:round/>
                      <a:headEnd len="sm" w="sm" type="none"/>
                      <a:tailEnd len="sm" w="sm" type="none"/>
                    </a:lnR>
                    <a:lnT cap="flat" cmpd="sng" w="9525">
                      <a:solidFill>
                        <a:srgbClr val="EA8B71"/>
                      </a:solidFill>
                      <a:prstDash val="solid"/>
                      <a:round/>
                      <a:headEnd len="sm" w="sm" type="none"/>
                      <a:tailEnd len="sm" w="sm" type="none"/>
                    </a:lnT>
                    <a:lnB cap="flat" cmpd="sng" w="9525">
                      <a:solidFill>
                        <a:srgbClr val="E78173"/>
                      </a:solidFill>
                      <a:prstDash val="solid"/>
                      <a:round/>
                      <a:headEnd len="sm" w="sm" type="none"/>
                      <a:tailEnd len="sm" w="sm" type="none"/>
                    </a:lnB>
                    <a:solidFill>
                      <a:srgbClr val="EA8B71"/>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51</a:t>
                      </a:r>
                      <a:endParaRPr sz="600">
                        <a:solidFill>
                          <a:srgbClr val="434343"/>
                        </a:solidFill>
                        <a:latin typeface="Roboto"/>
                        <a:ea typeface="Roboto"/>
                        <a:cs typeface="Roboto"/>
                        <a:sym typeface="Roboto"/>
                      </a:endParaRPr>
                    </a:p>
                  </a:txBody>
                  <a:tcPr marT="19050" marB="19050" marR="76200" marL="76200" anchor="ctr">
                    <a:lnL cap="flat" cmpd="sng" w="9525">
                      <a:solidFill>
                        <a:srgbClr val="E78173"/>
                      </a:solidFill>
                      <a:prstDash val="solid"/>
                      <a:round/>
                      <a:headEnd len="sm" w="sm" type="none"/>
                      <a:tailEnd len="sm" w="sm" type="none"/>
                    </a:lnL>
                    <a:lnR cap="flat" cmpd="sng" w="9525">
                      <a:solidFill>
                        <a:srgbClr val="E78173"/>
                      </a:solidFill>
                      <a:prstDash val="solid"/>
                      <a:round/>
                      <a:headEnd len="sm" w="sm" type="none"/>
                      <a:tailEnd len="sm" w="sm" type="none"/>
                    </a:lnR>
                    <a:lnT cap="flat" cmpd="sng" w="9525">
                      <a:solidFill>
                        <a:srgbClr val="E78173"/>
                      </a:solidFill>
                      <a:prstDash val="solid"/>
                      <a:round/>
                      <a:headEnd len="sm" w="sm" type="none"/>
                      <a:tailEnd len="sm" w="sm" type="none"/>
                    </a:lnT>
                    <a:lnB cap="flat" cmpd="sng" w="9525">
                      <a:solidFill>
                        <a:srgbClr val="E67E73"/>
                      </a:solidFill>
                      <a:prstDash val="solid"/>
                      <a:round/>
                      <a:headEnd len="sm" w="sm" type="none"/>
                      <a:tailEnd len="sm" w="sm" type="none"/>
                    </a:lnB>
                    <a:solidFill>
                      <a:srgbClr val="E781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Rp271,699,000</a:t>
                      </a:r>
                      <a:endParaRPr sz="600">
                        <a:solidFill>
                          <a:srgbClr val="434343"/>
                        </a:solidFill>
                        <a:latin typeface="Roboto"/>
                        <a:ea typeface="Roboto"/>
                        <a:cs typeface="Roboto"/>
                        <a:sym typeface="Roboto"/>
                      </a:endParaRPr>
                    </a:p>
                  </a:txBody>
                  <a:tcPr marT="19050" marB="19050" marR="76200" marL="76200" anchor="ctr">
                    <a:lnL cap="flat" cmpd="sng" w="9525">
                      <a:solidFill>
                        <a:srgbClr val="E78173"/>
                      </a:solidFill>
                      <a:prstDash val="solid"/>
                      <a:round/>
                      <a:headEnd len="sm" w="sm" type="none"/>
                      <a:tailEnd len="sm" w="sm" type="none"/>
                    </a:lnL>
                    <a:lnR cap="flat" cmpd="sng" w="9525">
                      <a:solidFill>
                        <a:srgbClr val="E98772"/>
                      </a:solidFill>
                      <a:prstDash val="solid"/>
                      <a:round/>
                      <a:headEnd len="sm" w="sm" type="none"/>
                      <a:tailEnd len="sm" w="sm" type="none"/>
                    </a:lnR>
                    <a:lnT cap="flat" cmpd="sng" w="9525">
                      <a:solidFill>
                        <a:srgbClr val="E98772"/>
                      </a:solidFill>
                      <a:prstDash val="solid"/>
                      <a:round/>
                      <a:headEnd len="sm" w="sm" type="none"/>
                      <a:tailEnd len="sm" w="sm" type="none"/>
                    </a:lnT>
                    <a:lnB cap="flat" cmpd="sng" w="9525">
                      <a:solidFill>
                        <a:srgbClr val="E78073"/>
                      </a:solidFill>
                      <a:prstDash val="solid"/>
                      <a:round/>
                      <a:headEnd len="sm" w="sm" type="none"/>
                      <a:tailEnd len="sm" w="sm" type="none"/>
                    </a:lnB>
                    <a:solidFill>
                      <a:srgbClr val="E98772"/>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Rp5,511,000</a:t>
                      </a:r>
                      <a:endParaRPr sz="600">
                        <a:solidFill>
                          <a:srgbClr val="434343"/>
                        </a:solidFill>
                        <a:latin typeface="Roboto"/>
                        <a:ea typeface="Roboto"/>
                        <a:cs typeface="Roboto"/>
                        <a:sym typeface="Roboto"/>
                      </a:endParaRPr>
                    </a:p>
                  </a:txBody>
                  <a:tcPr marT="19050" marB="19050" marR="76200" marL="76200" anchor="ctr">
                    <a:lnL cap="flat" cmpd="sng" w="9525">
                      <a:solidFill>
                        <a:srgbClr val="E98772"/>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E88672"/>
                      </a:solidFill>
                      <a:prstDash val="solid"/>
                      <a:round/>
                      <a:headEnd len="sm" w="sm" type="none"/>
                      <a:tailEnd len="sm" w="sm" type="none"/>
                    </a:lnT>
                    <a:lnB cap="flat" cmpd="sng" w="9525">
                      <a:solidFill>
                        <a:srgbClr val="E67E73"/>
                      </a:solidFill>
                      <a:prstDash val="solid"/>
                      <a:round/>
                      <a:headEnd len="sm" w="sm" type="none"/>
                      <a:tailEnd len="sm" w="sm" type="none"/>
                    </a:lnB>
                    <a:solidFill>
                      <a:srgbClr val="E98772"/>
                    </a:solidFill>
                  </a:tcPr>
                </a:tc>
              </a:tr>
              <a:tr h="13900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Books</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67E73"/>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22</a:t>
                      </a:r>
                      <a:endParaRPr sz="600">
                        <a:solidFill>
                          <a:srgbClr val="434343"/>
                        </a:solidFill>
                        <a:latin typeface="Roboto"/>
                        <a:ea typeface="Roboto"/>
                        <a:cs typeface="Roboto"/>
                        <a:sym typeface="Roboto"/>
                      </a:endParaRPr>
                    </a:p>
                  </a:txBody>
                  <a:tcPr marT="19050" marB="19050" marR="76200" marL="76200" anchor="ctr">
                    <a:lnL cap="flat" cmpd="sng" w="9525">
                      <a:solidFill>
                        <a:srgbClr val="E67E73"/>
                      </a:solidFill>
                      <a:prstDash val="solid"/>
                      <a:round/>
                      <a:headEnd len="sm" w="sm" type="none"/>
                      <a:tailEnd len="sm" w="sm" type="none"/>
                    </a:lnL>
                    <a:lnR cap="flat" cmpd="sng" w="9525">
                      <a:solidFill>
                        <a:srgbClr val="E67E73"/>
                      </a:solidFill>
                      <a:prstDash val="solid"/>
                      <a:round/>
                      <a:headEnd len="sm" w="sm" type="none"/>
                      <a:tailEnd len="sm" w="sm" type="none"/>
                    </a:lnR>
                    <a:lnT cap="flat" cmpd="sng" w="9525">
                      <a:solidFill>
                        <a:srgbClr val="E67E73"/>
                      </a:solidFill>
                      <a:prstDash val="solid"/>
                      <a:round/>
                      <a:headEnd len="sm" w="sm" type="none"/>
                      <a:tailEnd len="sm" w="sm" type="none"/>
                    </a:lnT>
                    <a:lnB cap="flat" cmpd="sng" w="9525">
                      <a:solidFill>
                        <a:srgbClr val="E67C73"/>
                      </a:solidFill>
                      <a:prstDash val="solid"/>
                      <a:round/>
                      <a:headEnd len="sm" w="sm" type="none"/>
                      <a:tailEnd len="sm" w="sm" type="none"/>
                    </a:lnB>
                    <a:solidFill>
                      <a:srgbClr val="E67E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17</a:t>
                      </a:r>
                      <a:endParaRPr sz="600">
                        <a:solidFill>
                          <a:srgbClr val="434343"/>
                        </a:solidFill>
                        <a:latin typeface="Roboto"/>
                        <a:ea typeface="Roboto"/>
                        <a:cs typeface="Roboto"/>
                        <a:sym typeface="Roboto"/>
                      </a:endParaRPr>
                    </a:p>
                  </a:txBody>
                  <a:tcPr marT="19050" marB="19050" marR="76200" marL="76200" anchor="ctr">
                    <a:lnL cap="flat" cmpd="sng" w="9525">
                      <a:solidFill>
                        <a:srgbClr val="E67E73"/>
                      </a:solidFill>
                      <a:prstDash val="solid"/>
                      <a:round/>
                      <a:headEnd len="sm" w="sm" type="none"/>
                      <a:tailEnd len="sm" w="sm" type="none"/>
                    </a:lnL>
                    <a:lnR cap="flat" cmpd="sng" w="9525">
                      <a:solidFill>
                        <a:srgbClr val="E67E73"/>
                      </a:solidFill>
                      <a:prstDash val="solid"/>
                      <a:round/>
                      <a:headEnd len="sm" w="sm" type="none"/>
                      <a:tailEnd len="sm" w="sm" type="none"/>
                    </a:lnR>
                    <a:lnT cap="flat" cmpd="sng" w="9525">
                      <a:solidFill>
                        <a:srgbClr val="E78173"/>
                      </a:solidFill>
                      <a:prstDash val="solid"/>
                      <a:round/>
                      <a:headEnd len="sm" w="sm" type="none"/>
                      <a:tailEnd len="sm" w="sm" type="none"/>
                    </a:lnT>
                    <a:lnB cap="flat" cmpd="sng" w="9525">
                      <a:solidFill>
                        <a:srgbClr val="E67C73"/>
                      </a:solidFill>
                      <a:prstDash val="solid"/>
                      <a:round/>
                      <a:headEnd len="sm" w="sm" type="none"/>
                      <a:tailEnd len="sm" w="sm" type="none"/>
                    </a:lnB>
                    <a:solidFill>
                      <a:srgbClr val="E781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22</a:t>
                      </a:r>
                      <a:endParaRPr sz="600">
                        <a:solidFill>
                          <a:srgbClr val="434343"/>
                        </a:solidFill>
                        <a:latin typeface="Roboto"/>
                        <a:ea typeface="Roboto"/>
                        <a:cs typeface="Roboto"/>
                        <a:sym typeface="Roboto"/>
                      </a:endParaRPr>
                    </a:p>
                  </a:txBody>
                  <a:tcPr marT="19050" marB="19050" marR="76200" marL="76200" anchor="ctr">
                    <a:lnL cap="flat" cmpd="sng" w="9525">
                      <a:solidFill>
                        <a:srgbClr val="E67E73"/>
                      </a:solidFill>
                      <a:prstDash val="solid"/>
                      <a:round/>
                      <a:headEnd len="sm" w="sm" type="none"/>
                      <a:tailEnd len="sm" w="sm" type="none"/>
                    </a:lnL>
                    <a:lnR cap="flat" cmpd="sng" w="9525">
                      <a:solidFill>
                        <a:srgbClr val="E67E73"/>
                      </a:solidFill>
                      <a:prstDash val="solid"/>
                      <a:round/>
                      <a:headEnd len="sm" w="sm" type="none"/>
                      <a:tailEnd len="sm" w="sm" type="none"/>
                    </a:lnR>
                    <a:lnT cap="flat" cmpd="sng" w="9525">
                      <a:solidFill>
                        <a:srgbClr val="E67E73"/>
                      </a:solidFill>
                      <a:prstDash val="solid"/>
                      <a:round/>
                      <a:headEnd len="sm" w="sm" type="none"/>
                      <a:tailEnd len="sm" w="sm" type="none"/>
                    </a:lnT>
                    <a:lnB cap="flat" cmpd="sng" w="9525">
                      <a:solidFill>
                        <a:srgbClr val="E67C73"/>
                      </a:solidFill>
                      <a:prstDash val="solid"/>
                      <a:round/>
                      <a:headEnd len="sm" w="sm" type="none"/>
                      <a:tailEnd len="sm" w="sm" type="none"/>
                    </a:lnB>
                    <a:solidFill>
                      <a:srgbClr val="E67E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Rp105,977,000</a:t>
                      </a:r>
                      <a:endParaRPr sz="600">
                        <a:solidFill>
                          <a:srgbClr val="434343"/>
                        </a:solidFill>
                        <a:latin typeface="Roboto"/>
                        <a:ea typeface="Roboto"/>
                        <a:cs typeface="Roboto"/>
                        <a:sym typeface="Roboto"/>
                      </a:endParaRPr>
                    </a:p>
                  </a:txBody>
                  <a:tcPr marT="19050" marB="19050" marR="76200" marL="76200" anchor="ctr">
                    <a:lnL cap="flat" cmpd="sng" w="9525">
                      <a:solidFill>
                        <a:srgbClr val="E67E73"/>
                      </a:solidFill>
                      <a:prstDash val="solid"/>
                      <a:round/>
                      <a:headEnd len="sm" w="sm" type="none"/>
                      <a:tailEnd len="sm" w="sm" type="none"/>
                    </a:lnL>
                    <a:lnR cap="flat" cmpd="sng" w="9525">
                      <a:solidFill>
                        <a:srgbClr val="E67E73"/>
                      </a:solidFill>
                      <a:prstDash val="solid"/>
                      <a:round/>
                      <a:headEnd len="sm" w="sm" type="none"/>
                      <a:tailEnd len="sm" w="sm" type="none"/>
                    </a:lnR>
                    <a:lnT cap="flat" cmpd="sng" w="9525">
                      <a:solidFill>
                        <a:srgbClr val="E78073"/>
                      </a:solidFill>
                      <a:prstDash val="solid"/>
                      <a:round/>
                      <a:headEnd len="sm" w="sm" type="none"/>
                      <a:tailEnd len="sm" w="sm" type="none"/>
                    </a:lnT>
                    <a:lnB cap="flat" cmpd="sng" w="9525">
                      <a:solidFill>
                        <a:srgbClr val="E67C73"/>
                      </a:solidFill>
                      <a:prstDash val="solid"/>
                      <a:round/>
                      <a:headEnd len="sm" w="sm" type="none"/>
                      <a:tailEnd len="sm" w="sm" type="none"/>
                    </a:lnB>
                    <a:solidFill>
                      <a:srgbClr val="E780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Rp1,043,000</a:t>
                      </a:r>
                      <a:endParaRPr sz="600">
                        <a:solidFill>
                          <a:srgbClr val="434343"/>
                        </a:solidFill>
                        <a:latin typeface="Roboto"/>
                        <a:ea typeface="Roboto"/>
                        <a:cs typeface="Roboto"/>
                        <a:sym typeface="Roboto"/>
                      </a:endParaRPr>
                    </a:p>
                  </a:txBody>
                  <a:tcPr marT="19050" marB="19050" marR="76200" marL="76200" anchor="ctr">
                    <a:lnL cap="flat" cmpd="sng" w="9525">
                      <a:solidFill>
                        <a:srgbClr val="E67E73"/>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E67E73"/>
                      </a:solidFill>
                      <a:prstDash val="solid"/>
                      <a:round/>
                      <a:headEnd len="sm" w="sm" type="none"/>
                      <a:tailEnd len="sm" w="sm" type="none"/>
                    </a:lnT>
                    <a:lnB cap="flat" cmpd="sng" w="9525">
                      <a:solidFill>
                        <a:srgbClr val="E67C73"/>
                      </a:solidFill>
                      <a:prstDash val="solid"/>
                      <a:round/>
                      <a:headEnd len="sm" w="sm" type="none"/>
                      <a:tailEnd len="sm" w="sm" type="none"/>
                    </a:lnB>
                    <a:solidFill>
                      <a:srgbClr val="E67E73"/>
                    </a:solidFill>
                  </a:tcPr>
                </a:tc>
              </a:tr>
              <a:tr h="139000">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Others</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67C73"/>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284E3F"/>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2</a:t>
                      </a:r>
                      <a:endParaRPr sz="600">
                        <a:solidFill>
                          <a:srgbClr val="434343"/>
                        </a:solidFill>
                        <a:latin typeface="Roboto"/>
                        <a:ea typeface="Roboto"/>
                        <a:cs typeface="Roboto"/>
                        <a:sym typeface="Roboto"/>
                      </a:endParaRPr>
                    </a:p>
                  </a:txBody>
                  <a:tcPr marT="19050" marB="19050" marR="76200" marL="76200" anchor="ctr">
                    <a:lnL cap="flat" cmpd="sng" w="9525">
                      <a:solidFill>
                        <a:srgbClr val="E67C73"/>
                      </a:solidFill>
                      <a:prstDash val="solid"/>
                      <a:round/>
                      <a:headEnd len="sm" w="sm" type="none"/>
                      <a:tailEnd len="sm" w="sm" type="none"/>
                    </a:lnL>
                    <a:lnR cap="flat" cmpd="sng" w="9525">
                      <a:solidFill>
                        <a:srgbClr val="E67C73"/>
                      </a:solidFill>
                      <a:prstDash val="solid"/>
                      <a:round/>
                      <a:headEnd len="sm" w="sm" type="none"/>
                      <a:tailEnd len="sm" w="sm" type="none"/>
                    </a:lnR>
                    <a:lnT cap="flat" cmpd="sng" w="9525">
                      <a:solidFill>
                        <a:srgbClr val="E67C73"/>
                      </a:solidFill>
                      <a:prstDash val="solid"/>
                      <a:round/>
                      <a:headEnd len="sm" w="sm" type="none"/>
                      <a:tailEnd len="sm" w="sm" type="none"/>
                    </a:lnT>
                    <a:lnB cap="flat" cmpd="sng" w="9525">
                      <a:solidFill>
                        <a:srgbClr val="284E3F"/>
                      </a:solidFill>
                      <a:prstDash val="solid"/>
                      <a:round/>
                      <a:headEnd len="sm" w="sm" type="none"/>
                      <a:tailEnd len="sm" w="sm" type="none"/>
                    </a:lnB>
                    <a:solidFill>
                      <a:srgbClr val="E67C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2</a:t>
                      </a:r>
                      <a:endParaRPr sz="600">
                        <a:solidFill>
                          <a:srgbClr val="434343"/>
                        </a:solidFill>
                        <a:latin typeface="Roboto"/>
                        <a:ea typeface="Roboto"/>
                        <a:cs typeface="Roboto"/>
                        <a:sym typeface="Roboto"/>
                      </a:endParaRPr>
                    </a:p>
                  </a:txBody>
                  <a:tcPr marT="19050" marB="19050" marR="76200" marL="76200" anchor="ctr">
                    <a:lnL cap="flat" cmpd="sng" w="9525">
                      <a:solidFill>
                        <a:srgbClr val="E67C73"/>
                      </a:solidFill>
                      <a:prstDash val="solid"/>
                      <a:round/>
                      <a:headEnd len="sm" w="sm" type="none"/>
                      <a:tailEnd len="sm" w="sm" type="none"/>
                    </a:lnL>
                    <a:lnR cap="flat" cmpd="sng" w="9525">
                      <a:solidFill>
                        <a:srgbClr val="E67C73"/>
                      </a:solidFill>
                      <a:prstDash val="solid"/>
                      <a:round/>
                      <a:headEnd len="sm" w="sm" type="none"/>
                      <a:tailEnd len="sm" w="sm" type="none"/>
                    </a:lnR>
                    <a:lnT cap="flat" cmpd="sng" w="9525">
                      <a:solidFill>
                        <a:srgbClr val="E67C73"/>
                      </a:solidFill>
                      <a:prstDash val="solid"/>
                      <a:round/>
                      <a:headEnd len="sm" w="sm" type="none"/>
                      <a:tailEnd len="sm" w="sm" type="none"/>
                    </a:lnT>
                    <a:lnB cap="flat" cmpd="sng" w="9525">
                      <a:solidFill>
                        <a:srgbClr val="284E3F"/>
                      </a:solidFill>
                      <a:prstDash val="solid"/>
                      <a:round/>
                      <a:headEnd len="sm" w="sm" type="none"/>
                      <a:tailEnd len="sm" w="sm" type="none"/>
                    </a:lnB>
                    <a:solidFill>
                      <a:srgbClr val="E67C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3</a:t>
                      </a:r>
                      <a:endParaRPr sz="600">
                        <a:solidFill>
                          <a:srgbClr val="434343"/>
                        </a:solidFill>
                        <a:latin typeface="Roboto"/>
                        <a:ea typeface="Roboto"/>
                        <a:cs typeface="Roboto"/>
                        <a:sym typeface="Roboto"/>
                      </a:endParaRPr>
                    </a:p>
                  </a:txBody>
                  <a:tcPr marT="19050" marB="19050" marR="76200" marL="76200" anchor="ctr">
                    <a:lnL cap="flat" cmpd="sng" w="9525">
                      <a:solidFill>
                        <a:srgbClr val="E67C73"/>
                      </a:solidFill>
                      <a:prstDash val="solid"/>
                      <a:round/>
                      <a:headEnd len="sm" w="sm" type="none"/>
                      <a:tailEnd len="sm" w="sm" type="none"/>
                    </a:lnL>
                    <a:lnR cap="flat" cmpd="sng" w="9525">
                      <a:solidFill>
                        <a:srgbClr val="E67C73"/>
                      </a:solidFill>
                      <a:prstDash val="solid"/>
                      <a:round/>
                      <a:headEnd len="sm" w="sm" type="none"/>
                      <a:tailEnd len="sm" w="sm" type="none"/>
                    </a:lnR>
                    <a:lnT cap="flat" cmpd="sng" w="9525">
                      <a:solidFill>
                        <a:srgbClr val="E67C73"/>
                      </a:solidFill>
                      <a:prstDash val="solid"/>
                      <a:round/>
                      <a:headEnd len="sm" w="sm" type="none"/>
                      <a:tailEnd len="sm" w="sm" type="none"/>
                    </a:lnT>
                    <a:lnB cap="flat" cmpd="sng" w="9525">
                      <a:solidFill>
                        <a:srgbClr val="284E3F"/>
                      </a:solidFill>
                      <a:prstDash val="solid"/>
                      <a:round/>
                      <a:headEnd len="sm" w="sm" type="none"/>
                      <a:tailEnd len="sm" w="sm" type="none"/>
                    </a:lnB>
                    <a:solidFill>
                      <a:srgbClr val="E67C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Rp12,500,000</a:t>
                      </a:r>
                      <a:endParaRPr sz="600">
                        <a:solidFill>
                          <a:srgbClr val="434343"/>
                        </a:solidFill>
                        <a:latin typeface="Roboto"/>
                        <a:ea typeface="Roboto"/>
                        <a:cs typeface="Roboto"/>
                        <a:sym typeface="Roboto"/>
                      </a:endParaRPr>
                    </a:p>
                  </a:txBody>
                  <a:tcPr marT="19050" marB="19050" marR="76200" marL="76200" anchor="ctr">
                    <a:lnL cap="flat" cmpd="sng" w="9525">
                      <a:solidFill>
                        <a:srgbClr val="E67C73"/>
                      </a:solidFill>
                      <a:prstDash val="solid"/>
                      <a:round/>
                      <a:headEnd len="sm" w="sm" type="none"/>
                      <a:tailEnd len="sm" w="sm" type="none"/>
                    </a:lnL>
                    <a:lnR cap="flat" cmpd="sng" w="9525">
                      <a:solidFill>
                        <a:srgbClr val="E67C73"/>
                      </a:solidFill>
                      <a:prstDash val="solid"/>
                      <a:round/>
                      <a:headEnd len="sm" w="sm" type="none"/>
                      <a:tailEnd len="sm" w="sm" type="none"/>
                    </a:lnR>
                    <a:lnT cap="flat" cmpd="sng" w="9525">
                      <a:solidFill>
                        <a:srgbClr val="E67C73"/>
                      </a:solidFill>
                      <a:prstDash val="solid"/>
                      <a:round/>
                      <a:headEnd len="sm" w="sm" type="none"/>
                      <a:tailEnd len="sm" w="sm" type="none"/>
                    </a:lnT>
                    <a:lnB cap="flat" cmpd="sng" w="9525">
                      <a:solidFill>
                        <a:srgbClr val="284E3F"/>
                      </a:solidFill>
                      <a:prstDash val="solid"/>
                      <a:round/>
                      <a:headEnd len="sm" w="sm" type="none"/>
                      <a:tailEnd len="sm" w="sm" type="none"/>
                    </a:lnB>
                    <a:solidFill>
                      <a:srgbClr val="E67C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Rp0</a:t>
                      </a:r>
                      <a:endParaRPr sz="600">
                        <a:solidFill>
                          <a:srgbClr val="434343"/>
                        </a:solidFill>
                        <a:latin typeface="Roboto"/>
                        <a:ea typeface="Roboto"/>
                        <a:cs typeface="Roboto"/>
                        <a:sym typeface="Roboto"/>
                      </a:endParaRPr>
                    </a:p>
                  </a:txBody>
                  <a:tcPr marT="19050" marB="19050" marR="76200" marL="76200" anchor="ctr">
                    <a:lnL cap="flat" cmpd="sng" w="9525">
                      <a:solidFill>
                        <a:srgbClr val="E67C73"/>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E67C73"/>
                      </a:solidFill>
                      <a:prstDash val="solid"/>
                      <a:round/>
                      <a:headEnd len="sm" w="sm" type="none"/>
                      <a:tailEnd len="sm" w="sm" type="none"/>
                    </a:lnT>
                    <a:lnB cap="flat" cmpd="sng" w="9525">
                      <a:solidFill>
                        <a:srgbClr val="284E3F"/>
                      </a:solidFill>
                      <a:prstDash val="solid"/>
                      <a:round/>
                      <a:headEnd len="sm" w="sm" type="none"/>
                      <a:tailEnd len="sm" w="sm" type="none"/>
                    </a:lnB>
                    <a:solidFill>
                      <a:srgbClr val="E67C73"/>
                    </a:solidFill>
                  </a:tcPr>
                </a:tc>
              </a:tr>
            </a:tbl>
          </a:graphicData>
        </a:graphic>
      </p:graphicFrame>
      <p:sp>
        <p:nvSpPr>
          <p:cNvPr id="331" name="Google Shape;331;p45"/>
          <p:cNvSpPr txBox="1"/>
          <p:nvPr/>
        </p:nvSpPr>
        <p:spPr>
          <a:xfrm>
            <a:off x="257150" y="896919"/>
            <a:ext cx="3000000" cy="307800"/>
          </a:xfrm>
          <a:prstGeom prst="rect">
            <a:avLst/>
          </a:prstGeom>
          <a:noFill/>
          <a:ln>
            <a:noFill/>
          </a:ln>
        </p:spPr>
        <p:txBody>
          <a:bodyPr anchorCtr="0" anchor="t" bIns="91425" lIns="91425" spcFirstLastPara="1" rIns="91425" wrap="square" tIns="91425">
            <a:spAutoFit/>
          </a:bodyPr>
          <a:lstStyle/>
          <a:p>
            <a:pPr indent="-228600" lvl="0" marL="171450" rtl="0" algn="l">
              <a:lnSpc>
                <a:spcPct val="100000"/>
              </a:lnSpc>
              <a:spcBef>
                <a:spcPts val="0"/>
              </a:spcBef>
              <a:spcAft>
                <a:spcPts val="0"/>
              </a:spcAft>
              <a:buNone/>
            </a:pPr>
            <a:r>
              <a:rPr b="1" lang="en" sz="800">
                <a:solidFill>
                  <a:schemeClr val="dk1"/>
                </a:solidFill>
              </a:rPr>
              <a:t>Heatmap Analysis</a:t>
            </a:r>
            <a:endParaRPr b="1" sz="800">
              <a:solidFill>
                <a:schemeClr val="dk1"/>
              </a:solidFill>
            </a:endParaRPr>
          </a:p>
        </p:txBody>
      </p:sp>
      <p:sp>
        <p:nvSpPr>
          <p:cNvPr id="332" name="Google Shape;332;p45"/>
          <p:cNvSpPr txBox="1"/>
          <p:nvPr/>
        </p:nvSpPr>
        <p:spPr>
          <a:xfrm>
            <a:off x="5028100" y="896925"/>
            <a:ext cx="2128800" cy="307800"/>
          </a:xfrm>
          <a:prstGeom prst="rect">
            <a:avLst/>
          </a:prstGeom>
          <a:noFill/>
          <a:ln>
            <a:noFill/>
          </a:ln>
        </p:spPr>
        <p:txBody>
          <a:bodyPr anchorCtr="0" anchor="t" bIns="91425" lIns="91425" spcFirstLastPara="1" rIns="91425" wrap="square" tIns="91425">
            <a:spAutoFit/>
          </a:bodyPr>
          <a:lstStyle/>
          <a:p>
            <a:pPr indent="-228600" lvl="0" marL="171450" rtl="0" algn="l">
              <a:lnSpc>
                <a:spcPct val="100000"/>
              </a:lnSpc>
              <a:spcBef>
                <a:spcPts val="0"/>
              </a:spcBef>
              <a:spcAft>
                <a:spcPts val="0"/>
              </a:spcAft>
              <a:buNone/>
            </a:pPr>
            <a:r>
              <a:rPr b="1" lang="en" sz="800">
                <a:solidFill>
                  <a:schemeClr val="dk1"/>
                </a:solidFill>
              </a:rPr>
              <a:t>Top three best-performing categories</a:t>
            </a:r>
            <a:endParaRPr b="1" sz="500">
              <a:solidFill>
                <a:schemeClr val="dk1"/>
              </a:solidFill>
            </a:endParaRPr>
          </a:p>
        </p:txBody>
      </p:sp>
      <p:graphicFrame>
        <p:nvGraphicFramePr>
          <p:cNvPr id="333" name="Google Shape;333;p45"/>
          <p:cNvGraphicFramePr/>
          <p:nvPr/>
        </p:nvGraphicFramePr>
        <p:xfrm>
          <a:off x="5078600" y="1128525"/>
          <a:ext cx="3000000" cy="3000000"/>
        </p:xfrm>
        <a:graphic>
          <a:graphicData uri="http://schemas.openxmlformats.org/drawingml/2006/table">
            <a:tbl>
              <a:tblPr>
                <a:noFill/>
                <a:tableStyleId>{6853AD1C-A627-493F-8DAA-424ED81F5367}</a:tableStyleId>
              </a:tblPr>
              <a:tblGrid>
                <a:gridCol w="257150"/>
                <a:gridCol w="747800"/>
                <a:gridCol w="747800"/>
                <a:gridCol w="747800"/>
              </a:tblGrid>
              <a:tr h="200025">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Rank</a:t>
                      </a:r>
                      <a:endParaRPr sz="600">
                        <a:solidFill>
                          <a:srgbClr val="FFFFFF"/>
                        </a:solidFill>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Category Name</a:t>
                      </a:r>
                      <a:endParaRPr sz="600">
                        <a:solidFill>
                          <a:srgbClr val="FFFFFF"/>
                        </a:solidFill>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Total Revenue</a:t>
                      </a:r>
                      <a:endParaRPr sz="600">
                        <a:solidFill>
                          <a:srgbClr val="FFFFFF"/>
                        </a:solidFill>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Discount</a:t>
                      </a:r>
                      <a:endParaRPr sz="600">
                        <a:solidFill>
                          <a:srgbClr val="FFFFFF"/>
                        </a:solidFill>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356854"/>
                    </a:solidFill>
                  </a:tcPr>
                </a:tc>
              </a:tr>
              <a:tr h="200025">
                <a:tc>
                  <a:txBody>
                    <a:bodyPr/>
                    <a:lstStyle/>
                    <a:p>
                      <a:pPr indent="0" lvl="0" marL="0" rtl="0" algn="r">
                        <a:lnSpc>
                          <a:spcPct val="115000"/>
                        </a:lnSpc>
                        <a:spcBef>
                          <a:spcPts val="0"/>
                        </a:spcBef>
                        <a:spcAft>
                          <a:spcPts val="0"/>
                        </a:spcAft>
                        <a:buNone/>
                      </a:pPr>
                      <a:r>
                        <a:rPr b="1" lang="en" sz="600">
                          <a:solidFill>
                            <a:srgbClr val="434343"/>
                          </a:solidFill>
                          <a:latin typeface="Roboto"/>
                          <a:ea typeface="Roboto"/>
                          <a:cs typeface="Roboto"/>
                          <a:sym typeface="Roboto"/>
                        </a:rPr>
                        <a:t>1</a:t>
                      </a:r>
                      <a:endParaRPr b="1" sz="600">
                        <a:solidFill>
                          <a:srgbClr val="434343"/>
                        </a:solidFill>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600">
                          <a:solidFill>
                            <a:srgbClr val="434343"/>
                          </a:solidFill>
                          <a:latin typeface="Roboto"/>
                          <a:ea typeface="Roboto"/>
                          <a:cs typeface="Roboto"/>
                          <a:sym typeface="Roboto"/>
                        </a:rPr>
                        <a:t>Men's Fashion</a:t>
                      </a:r>
                      <a:endParaRPr b="1" sz="600">
                        <a:solidFill>
                          <a:srgbClr val="434343"/>
                        </a:solidFill>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Rp14,624,164,000</a:t>
                      </a:r>
                      <a:endParaRPr b="1" sz="6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57BB8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Rp126,036,000</a:t>
                      </a:r>
                      <a:endParaRPr b="1" sz="6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7EC281"/>
                    </a:solidFill>
                  </a:tcPr>
                </a:tc>
              </a:tr>
              <a:tr h="200025">
                <a:tc>
                  <a:txBody>
                    <a:bodyPr/>
                    <a:lstStyle/>
                    <a:p>
                      <a:pPr indent="0" lvl="0" marL="0" rtl="0" algn="r">
                        <a:lnSpc>
                          <a:spcPct val="115000"/>
                        </a:lnSpc>
                        <a:spcBef>
                          <a:spcPts val="0"/>
                        </a:spcBef>
                        <a:spcAft>
                          <a:spcPts val="0"/>
                        </a:spcAft>
                        <a:buNone/>
                      </a:pPr>
                      <a:r>
                        <a:rPr b="1" lang="en" sz="600">
                          <a:solidFill>
                            <a:srgbClr val="434343"/>
                          </a:solidFill>
                          <a:latin typeface="Roboto"/>
                          <a:ea typeface="Roboto"/>
                          <a:cs typeface="Roboto"/>
                          <a:sym typeface="Roboto"/>
                        </a:rPr>
                        <a:t>2</a:t>
                      </a:r>
                      <a:endParaRPr b="1" sz="600">
                        <a:solidFill>
                          <a:srgbClr val="434343"/>
                        </a:solidFill>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8F9FA"/>
                    </a:solidFill>
                  </a:tcPr>
                </a:tc>
                <a:tc>
                  <a:txBody>
                    <a:bodyPr/>
                    <a:lstStyle/>
                    <a:p>
                      <a:pPr indent="0" lvl="0" marL="0" rtl="0" algn="l">
                        <a:lnSpc>
                          <a:spcPct val="115000"/>
                        </a:lnSpc>
                        <a:spcBef>
                          <a:spcPts val="0"/>
                        </a:spcBef>
                        <a:spcAft>
                          <a:spcPts val="0"/>
                        </a:spcAft>
                        <a:buNone/>
                      </a:pPr>
                      <a:r>
                        <a:rPr b="1" lang="en" sz="600">
                          <a:solidFill>
                            <a:srgbClr val="434343"/>
                          </a:solidFill>
                          <a:latin typeface="Roboto"/>
                          <a:ea typeface="Roboto"/>
                          <a:cs typeface="Roboto"/>
                          <a:sym typeface="Roboto"/>
                        </a:rPr>
                        <a:t>Health &amp; Sports</a:t>
                      </a:r>
                      <a:endParaRPr b="1" sz="600">
                        <a:solidFill>
                          <a:srgbClr val="434343"/>
                        </a:solidFill>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Rp4,207,256,000</a:t>
                      </a:r>
                      <a:endParaRPr b="1" sz="6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3D26C"/>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Rp65,614,000</a:t>
                      </a:r>
                      <a:endParaRPr b="1" sz="6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DED16D"/>
                    </a:solidFill>
                  </a:tcPr>
                </a:tc>
              </a:tr>
              <a:tr h="200025">
                <a:tc>
                  <a:txBody>
                    <a:bodyPr/>
                    <a:lstStyle/>
                    <a:p>
                      <a:pPr indent="0" lvl="0" marL="0" rtl="0" algn="r">
                        <a:lnSpc>
                          <a:spcPct val="115000"/>
                        </a:lnSpc>
                        <a:spcBef>
                          <a:spcPts val="0"/>
                        </a:spcBef>
                        <a:spcAft>
                          <a:spcPts val="0"/>
                        </a:spcAft>
                        <a:buNone/>
                      </a:pPr>
                      <a:r>
                        <a:rPr b="1" lang="en" sz="600">
                          <a:solidFill>
                            <a:srgbClr val="434343"/>
                          </a:solidFill>
                          <a:latin typeface="Roboto"/>
                          <a:ea typeface="Roboto"/>
                          <a:cs typeface="Roboto"/>
                          <a:sym typeface="Roboto"/>
                        </a:rPr>
                        <a:t>3</a:t>
                      </a:r>
                      <a:endParaRPr b="1" sz="600">
                        <a:solidFill>
                          <a:srgbClr val="434343"/>
                        </a:solidFill>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b="1" lang="en" sz="600">
                          <a:solidFill>
                            <a:srgbClr val="434343"/>
                          </a:solidFill>
                          <a:latin typeface="Roboto"/>
                          <a:ea typeface="Roboto"/>
                          <a:cs typeface="Roboto"/>
                          <a:sym typeface="Roboto"/>
                        </a:rPr>
                        <a:t>Women's Fashion</a:t>
                      </a:r>
                      <a:endParaRPr b="1" sz="600">
                        <a:solidFill>
                          <a:srgbClr val="434343"/>
                        </a:solidFill>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Rp4,127,341,000</a:t>
                      </a:r>
                      <a:endParaRPr b="1" sz="6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E4D26B"/>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Rp78,579,000</a:t>
                      </a:r>
                      <a:endParaRPr b="1" sz="600">
                        <a:latin typeface="Roboto"/>
                        <a:ea typeface="Roboto"/>
                        <a:cs typeface="Roboto"/>
                        <a:sym typeface="Roboto"/>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ACE71"/>
                    </a:solidFill>
                  </a:tcPr>
                </a:tc>
              </a:tr>
            </a:tbl>
          </a:graphicData>
        </a:graphic>
      </p:graphicFrame>
      <p:sp>
        <p:nvSpPr>
          <p:cNvPr id="334" name="Google Shape;334;p45"/>
          <p:cNvSpPr txBox="1"/>
          <p:nvPr/>
        </p:nvSpPr>
        <p:spPr>
          <a:xfrm>
            <a:off x="299700" y="4144500"/>
            <a:ext cx="44919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700">
                <a:solidFill>
                  <a:schemeClr val="dk1"/>
                </a:solidFill>
              </a:rPr>
              <a:t>The heatmap aggregates data from three campaign periods, summarizing key metrics such as transactions, customers, products sold, revenue, and discounts for each category.</a:t>
            </a:r>
            <a:endParaRPr sz="700">
              <a:solidFill>
                <a:schemeClr val="dk1"/>
              </a:solidFill>
            </a:endParaRPr>
          </a:p>
        </p:txBody>
      </p:sp>
      <p:sp>
        <p:nvSpPr>
          <p:cNvPr id="335" name="Google Shape;335;p45"/>
          <p:cNvSpPr txBox="1"/>
          <p:nvPr/>
        </p:nvSpPr>
        <p:spPr>
          <a:xfrm>
            <a:off x="7674100" y="1128525"/>
            <a:ext cx="1372500" cy="8313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700">
                <a:solidFill>
                  <a:schemeClr val="dk1"/>
                </a:solidFill>
              </a:rPr>
              <a:t>The top 3 best-performing categories are determined based on products that generate high revenue while maintaining relatively low discounts.</a:t>
            </a:r>
            <a:endParaRPr sz="700">
              <a:solidFill>
                <a:schemeClr val="dk1"/>
              </a:solidFill>
            </a:endParaRPr>
          </a:p>
        </p:txBody>
      </p:sp>
      <p:pic>
        <p:nvPicPr>
          <p:cNvPr id="336" name="Google Shape;336;p45" title="Chart"/>
          <p:cNvPicPr preferRelativeResize="0"/>
          <p:nvPr/>
        </p:nvPicPr>
        <p:blipFill>
          <a:blip r:embed="rId5">
            <a:alphaModFix/>
          </a:blip>
          <a:stretch>
            <a:fillRect/>
          </a:stretch>
        </p:blipFill>
        <p:spPr>
          <a:xfrm>
            <a:off x="5078600" y="2032538"/>
            <a:ext cx="2540501" cy="1572126"/>
          </a:xfrm>
          <a:prstGeom prst="rect">
            <a:avLst/>
          </a:prstGeom>
          <a:noFill/>
          <a:ln>
            <a:noFill/>
          </a:ln>
        </p:spPr>
      </p:pic>
      <p:sp>
        <p:nvSpPr>
          <p:cNvPr id="337" name="Google Shape;337;p45"/>
          <p:cNvSpPr txBox="1"/>
          <p:nvPr/>
        </p:nvSpPr>
        <p:spPr>
          <a:xfrm>
            <a:off x="7619100" y="2184588"/>
            <a:ext cx="1084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700">
                <a:solidFill>
                  <a:schemeClr val="dk1"/>
                </a:solidFill>
              </a:rPr>
              <a:t>The scatter plot visualizes the relationship between total discounts and total revenue for the top 3 best-performing categories: </a:t>
            </a:r>
            <a:r>
              <a:rPr b="1" lang="en" sz="700">
                <a:solidFill>
                  <a:schemeClr val="dk1"/>
                </a:solidFill>
              </a:rPr>
              <a:t>Men’s Fashion, Health &amp; Sports, and Women’s Fashion</a:t>
            </a:r>
            <a:r>
              <a:rPr lang="en" sz="700">
                <a:solidFill>
                  <a:schemeClr val="dk1"/>
                </a:solidFill>
              </a:rPr>
              <a:t>.</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6"/>
          <p:cNvSpPr txBox="1"/>
          <p:nvPr/>
        </p:nvSpPr>
        <p:spPr>
          <a:xfrm>
            <a:off x="266700" y="-32579"/>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EDA</a:t>
            </a:r>
            <a:r>
              <a:rPr b="1" lang="en" sz="3100">
                <a:solidFill>
                  <a:srgbClr val="2F1800"/>
                </a:solidFill>
                <a:latin typeface="Saira"/>
                <a:ea typeface="Saira"/>
                <a:cs typeface="Saira"/>
                <a:sym typeface="Saira"/>
              </a:rPr>
              <a:t> (7/8)</a:t>
            </a:r>
            <a:r>
              <a:rPr b="1" lang="en" sz="3100">
                <a:solidFill>
                  <a:srgbClr val="2F1800"/>
                </a:solidFill>
                <a:latin typeface="Saira"/>
                <a:ea typeface="Saira"/>
                <a:cs typeface="Saira"/>
                <a:sym typeface="Saira"/>
              </a:rPr>
              <a:t> </a:t>
            </a:r>
            <a:endParaRPr b="1" sz="3100">
              <a:solidFill>
                <a:srgbClr val="2F1800"/>
              </a:solidFill>
              <a:latin typeface="Saira"/>
              <a:ea typeface="Saira"/>
              <a:cs typeface="Saira"/>
              <a:sym typeface="Saira"/>
            </a:endParaRPr>
          </a:p>
        </p:txBody>
      </p:sp>
      <p:sp>
        <p:nvSpPr>
          <p:cNvPr id="343" name="Google Shape;343;p46"/>
          <p:cNvSpPr/>
          <p:nvPr/>
        </p:nvSpPr>
        <p:spPr>
          <a:xfrm>
            <a:off x="8655098"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344" name="Google Shape;344;p46"/>
          <p:cNvSpPr txBox="1"/>
          <p:nvPr/>
        </p:nvSpPr>
        <p:spPr>
          <a:xfrm>
            <a:off x="0" y="4883025"/>
            <a:ext cx="464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345" name="Google Shape;345;p46"/>
          <p:cNvSpPr txBox="1"/>
          <p:nvPr/>
        </p:nvSpPr>
        <p:spPr>
          <a:xfrm>
            <a:off x="266700" y="424275"/>
            <a:ext cx="8523000" cy="1692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100">
                <a:solidFill>
                  <a:srgbClr val="2F1800"/>
                </a:solidFill>
                <a:latin typeface="Saira"/>
                <a:ea typeface="Saira"/>
                <a:cs typeface="Saira"/>
                <a:sym typeface="Saira"/>
              </a:rPr>
              <a:t>Product category received the highest ratio revenue and discount campaign budget from the three campaign periods</a:t>
            </a:r>
            <a:endParaRPr b="1" sz="1100">
              <a:solidFill>
                <a:srgbClr val="2F1800"/>
              </a:solidFill>
              <a:latin typeface="Saira"/>
              <a:ea typeface="Saira"/>
              <a:cs typeface="Saira"/>
              <a:sym typeface="Saira"/>
            </a:endParaRPr>
          </a:p>
        </p:txBody>
      </p:sp>
      <p:sp>
        <p:nvSpPr>
          <p:cNvPr id="346" name="Google Shape;346;p46"/>
          <p:cNvSpPr txBox="1"/>
          <p:nvPr/>
        </p:nvSpPr>
        <p:spPr>
          <a:xfrm>
            <a:off x="320175" y="3509000"/>
            <a:ext cx="8674200" cy="1440600"/>
          </a:xfrm>
          <a:prstGeom prst="rect">
            <a:avLst/>
          </a:prstGeom>
          <a:noFill/>
          <a:ln>
            <a:noFill/>
          </a:ln>
        </p:spPr>
        <p:txBody>
          <a:bodyPr anchorCtr="0" anchor="t" bIns="91425" lIns="91425" spcFirstLastPara="1" rIns="91425" wrap="square" tIns="91425">
            <a:spAutoFit/>
          </a:bodyPr>
          <a:lstStyle/>
          <a:p>
            <a:pPr indent="-279400" lvl="0" marL="228600" rtl="0" algn="l">
              <a:lnSpc>
                <a:spcPct val="115000"/>
              </a:lnSpc>
              <a:spcBef>
                <a:spcPts val="1200"/>
              </a:spcBef>
              <a:spcAft>
                <a:spcPts val="0"/>
              </a:spcAft>
              <a:buClr>
                <a:schemeClr val="dk1"/>
              </a:buClr>
              <a:buSzPts val="800"/>
              <a:buChar char="●"/>
            </a:pPr>
            <a:r>
              <a:rPr b="1" lang="en" sz="800">
                <a:solidFill>
                  <a:schemeClr val="dk1"/>
                </a:solidFill>
              </a:rPr>
              <a:t>Men’s Fashion (116) </a:t>
            </a:r>
            <a:r>
              <a:rPr lang="en" sz="800">
                <a:solidFill>
                  <a:schemeClr val="dk1"/>
                </a:solidFill>
              </a:rPr>
              <a:t> is the most profitable category with the highest ratio, indicating the effectiveness of its discount strategy in generating s</a:t>
            </a:r>
            <a:r>
              <a:rPr b="1" lang="en" sz="800">
                <a:solidFill>
                  <a:schemeClr val="dk1"/>
                </a:solidFill>
              </a:rPr>
              <a:t>ignificant revenue.</a:t>
            </a:r>
            <a:endParaRPr b="1" sz="800">
              <a:solidFill>
                <a:schemeClr val="dk1"/>
              </a:solidFill>
            </a:endParaRPr>
          </a:p>
          <a:p>
            <a:pPr indent="-279400" lvl="0" marL="228600" rtl="0" algn="l">
              <a:lnSpc>
                <a:spcPct val="115000"/>
              </a:lnSpc>
              <a:spcBef>
                <a:spcPts val="0"/>
              </a:spcBef>
              <a:spcAft>
                <a:spcPts val="0"/>
              </a:spcAft>
              <a:buClr>
                <a:schemeClr val="dk1"/>
              </a:buClr>
              <a:buSzPts val="800"/>
              <a:buChar char="●"/>
            </a:pPr>
            <a:r>
              <a:rPr b="1" lang="en" sz="800">
                <a:solidFill>
                  <a:schemeClr val="dk1"/>
                </a:solidFill>
              </a:rPr>
              <a:t>Books (102) </a:t>
            </a:r>
            <a:r>
              <a:rPr lang="en" sz="800">
                <a:solidFill>
                  <a:schemeClr val="dk1"/>
                </a:solidFill>
              </a:rPr>
              <a:t>also has a very </a:t>
            </a:r>
            <a:r>
              <a:rPr b="1" lang="en" sz="800">
                <a:solidFill>
                  <a:schemeClr val="dk1"/>
                </a:solidFill>
              </a:rPr>
              <a:t>high ratio, despite its total revenue being smaller compared to other categories.</a:t>
            </a:r>
            <a:r>
              <a:rPr lang="en" sz="800">
                <a:solidFill>
                  <a:schemeClr val="dk1"/>
                </a:solidFill>
              </a:rPr>
              <a:t> This indicates that the discount campaign in this category is highly efficient in driving revenue growth.</a:t>
            </a:r>
            <a:endParaRPr sz="800">
              <a:solidFill>
                <a:schemeClr val="dk1"/>
              </a:solidFill>
            </a:endParaRPr>
          </a:p>
          <a:p>
            <a:pPr indent="-279400" lvl="0" marL="228600" rtl="0" algn="l">
              <a:lnSpc>
                <a:spcPct val="115000"/>
              </a:lnSpc>
              <a:spcBef>
                <a:spcPts val="0"/>
              </a:spcBef>
              <a:spcAft>
                <a:spcPts val="0"/>
              </a:spcAft>
              <a:buClr>
                <a:schemeClr val="dk1"/>
              </a:buClr>
              <a:buSzPts val="800"/>
              <a:buChar char="●"/>
            </a:pPr>
            <a:r>
              <a:rPr lang="en" sz="800">
                <a:solidFill>
                  <a:schemeClr val="dk1"/>
                </a:solidFill>
              </a:rPr>
              <a:t>Health &amp; Sports (64), Mobiles &amp; Tablets (59), School &amp; Education (59), Women’s Fashion (53), and Home &amp; Living (51) have </a:t>
            </a:r>
            <a:r>
              <a:rPr b="1" lang="en" sz="800">
                <a:solidFill>
                  <a:schemeClr val="dk1"/>
                </a:solidFill>
              </a:rPr>
              <a:t>relatively good ratios</a:t>
            </a:r>
            <a:r>
              <a:rPr lang="en" sz="800">
                <a:solidFill>
                  <a:schemeClr val="dk1"/>
                </a:solidFill>
              </a:rPr>
              <a:t>. These categories demonstrate a </a:t>
            </a:r>
            <a:r>
              <a:rPr b="1" lang="en" sz="800">
                <a:solidFill>
                  <a:schemeClr val="dk1"/>
                </a:solidFill>
              </a:rPr>
              <a:t>well-balanced relationship between the discounts offered and the revenue generated</a:t>
            </a:r>
            <a:r>
              <a:rPr lang="en" sz="800">
                <a:solidFill>
                  <a:schemeClr val="dk1"/>
                </a:solidFill>
              </a:rPr>
              <a:t>. Making them stable categories in business performance.</a:t>
            </a:r>
            <a:endParaRPr sz="800">
              <a:solidFill>
                <a:schemeClr val="dk1"/>
              </a:solidFill>
            </a:endParaRPr>
          </a:p>
          <a:p>
            <a:pPr indent="-279400" lvl="0" marL="228600" rtl="0" algn="l">
              <a:lnSpc>
                <a:spcPct val="115000"/>
              </a:lnSpc>
              <a:spcBef>
                <a:spcPts val="0"/>
              </a:spcBef>
              <a:spcAft>
                <a:spcPts val="0"/>
              </a:spcAft>
              <a:buClr>
                <a:schemeClr val="dk1"/>
              </a:buClr>
              <a:buSzPts val="800"/>
              <a:buChar char="●"/>
            </a:pPr>
            <a:r>
              <a:rPr lang="en" sz="800">
                <a:solidFill>
                  <a:schemeClr val="dk1"/>
                </a:solidFill>
              </a:rPr>
              <a:t>Superstore (30), Appliances (32), and Kids &amp; Baby (36) </a:t>
            </a:r>
            <a:r>
              <a:rPr b="1" lang="en" sz="800">
                <a:solidFill>
                  <a:schemeClr val="dk1"/>
                </a:solidFill>
              </a:rPr>
              <a:t>have the lowest ratios,</a:t>
            </a:r>
            <a:r>
              <a:rPr lang="en" sz="800">
                <a:solidFill>
                  <a:schemeClr val="dk1"/>
                </a:solidFill>
              </a:rPr>
              <a:t> meaning they </a:t>
            </a:r>
            <a:r>
              <a:rPr b="1" lang="en" sz="800">
                <a:solidFill>
                  <a:schemeClr val="dk1"/>
                </a:solidFill>
              </a:rPr>
              <a:t>generate lower revenue relative to their discount spending </a:t>
            </a:r>
            <a:r>
              <a:rPr lang="en" sz="800">
                <a:solidFill>
                  <a:schemeClr val="dk1"/>
                </a:solidFill>
              </a:rPr>
              <a:t>and may need to reassess their discount strategies to ensure the effectiveness of their promotional campaigns.</a:t>
            </a:r>
            <a:endParaRPr sz="800">
              <a:solidFill>
                <a:schemeClr val="dk1"/>
              </a:solidFill>
            </a:endParaRPr>
          </a:p>
          <a:p>
            <a:pPr indent="-279400" lvl="0" marL="228600" rtl="0" algn="l">
              <a:lnSpc>
                <a:spcPct val="115000"/>
              </a:lnSpc>
              <a:spcBef>
                <a:spcPts val="0"/>
              </a:spcBef>
              <a:spcAft>
                <a:spcPts val="0"/>
              </a:spcAft>
              <a:buClr>
                <a:schemeClr val="dk1"/>
              </a:buClr>
              <a:buSzPts val="800"/>
              <a:buChar char="●"/>
            </a:pPr>
            <a:r>
              <a:rPr lang="en" sz="800">
                <a:solidFill>
                  <a:schemeClr val="dk1"/>
                </a:solidFill>
              </a:rPr>
              <a:t>The </a:t>
            </a:r>
            <a:r>
              <a:rPr b="1" lang="en" sz="800">
                <a:solidFill>
                  <a:schemeClr val="dk1"/>
                </a:solidFill>
              </a:rPr>
              <a:t>"Others" category had no discounts but still generated Rp12,500,000 in revenue</a:t>
            </a:r>
            <a:r>
              <a:rPr lang="en" sz="800">
                <a:solidFill>
                  <a:schemeClr val="dk1"/>
                </a:solidFill>
              </a:rPr>
              <a:t>. This indicates that </a:t>
            </a:r>
            <a:r>
              <a:rPr b="1" lang="en" sz="800">
                <a:solidFill>
                  <a:schemeClr val="dk1"/>
                </a:solidFill>
              </a:rPr>
              <a:t>products in this category can still sell even without a discount campaign</a:t>
            </a:r>
            <a:r>
              <a:rPr lang="en" sz="800">
                <a:solidFill>
                  <a:schemeClr val="dk1"/>
                </a:solidFill>
              </a:rPr>
              <a:t>.</a:t>
            </a:r>
            <a:endParaRPr sz="800">
              <a:solidFill>
                <a:schemeClr val="dk1"/>
              </a:solidFill>
            </a:endParaRPr>
          </a:p>
        </p:txBody>
      </p:sp>
      <p:pic>
        <p:nvPicPr>
          <p:cNvPr id="347" name="Google Shape;347;p46" title="Chart"/>
          <p:cNvPicPr preferRelativeResize="0"/>
          <p:nvPr/>
        </p:nvPicPr>
        <p:blipFill>
          <a:blip r:embed="rId5">
            <a:alphaModFix/>
          </a:blip>
          <a:stretch>
            <a:fillRect/>
          </a:stretch>
        </p:blipFill>
        <p:spPr>
          <a:xfrm>
            <a:off x="4622550" y="690125"/>
            <a:ext cx="4318348" cy="2450750"/>
          </a:xfrm>
          <a:prstGeom prst="rect">
            <a:avLst/>
          </a:prstGeom>
          <a:noFill/>
          <a:ln>
            <a:noFill/>
          </a:ln>
        </p:spPr>
      </p:pic>
      <p:graphicFrame>
        <p:nvGraphicFramePr>
          <p:cNvPr id="348" name="Google Shape;348;p46"/>
          <p:cNvGraphicFramePr/>
          <p:nvPr/>
        </p:nvGraphicFramePr>
        <p:xfrm>
          <a:off x="320175" y="838875"/>
          <a:ext cx="3000000" cy="3000000"/>
        </p:xfrm>
        <a:graphic>
          <a:graphicData uri="http://schemas.openxmlformats.org/drawingml/2006/table">
            <a:tbl>
              <a:tblPr>
                <a:noFill/>
                <a:tableStyleId>{6853AD1C-A627-493F-8DAA-424ED81F5367}</a:tableStyleId>
              </a:tblPr>
              <a:tblGrid>
                <a:gridCol w="1101350"/>
                <a:gridCol w="968425"/>
                <a:gridCol w="968425"/>
                <a:gridCol w="968425"/>
              </a:tblGrid>
              <a:tr h="143875">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Category Name</a:t>
                      </a:r>
                      <a:endParaRPr sz="600">
                        <a:solidFill>
                          <a:srgbClr val="FFFFFF"/>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356854"/>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284E3F"/>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SUM of Total Revenue</a:t>
                      </a:r>
                      <a:endParaRPr sz="600">
                        <a:solidFill>
                          <a:srgbClr val="FFFFFF"/>
                        </a:solidFill>
                        <a:latin typeface="Roboto"/>
                        <a:ea typeface="Roboto"/>
                        <a:cs typeface="Roboto"/>
                        <a:sym typeface="Roboto"/>
                      </a:endParaRPr>
                    </a:p>
                  </a:txBody>
                  <a:tcPr marT="19050" marB="19050" marR="76200" marL="76200" anchor="ctr">
                    <a:lnL cap="flat" cmpd="sng" w="9525">
                      <a:solidFill>
                        <a:srgbClr val="356854"/>
                      </a:solidFill>
                      <a:prstDash val="solid"/>
                      <a:round/>
                      <a:headEnd len="sm" w="sm" type="none"/>
                      <a:tailEnd len="sm" w="sm" type="none"/>
                    </a:lnL>
                    <a:lnR cap="flat" cmpd="sng" w="9525">
                      <a:solidFill>
                        <a:srgbClr val="356854"/>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284E3F"/>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SUM of Discount</a:t>
                      </a:r>
                      <a:endParaRPr sz="600">
                        <a:solidFill>
                          <a:srgbClr val="FFFFFF"/>
                        </a:solidFill>
                        <a:latin typeface="Roboto"/>
                        <a:ea typeface="Roboto"/>
                        <a:cs typeface="Roboto"/>
                        <a:sym typeface="Roboto"/>
                      </a:endParaRPr>
                    </a:p>
                  </a:txBody>
                  <a:tcPr marT="19050" marB="19050" marR="76200" marL="76200" anchor="ctr">
                    <a:lnL cap="flat" cmpd="sng" w="9525">
                      <a:solidFill>
                        <a:srgbClr val="356854"/>
                      </a:solidFill>
                      <a:prstDash val="solid"/>
                      <a:round/>
                      <a:headEnd len="sm" w="sm" type="none"/>
                      <a:tailEnd len="sm" w="sm" type="none"/>
                    </a:lnL>
                    <a:lnR cap="flat" cmpd="sng" w="9525">
                      <a:solidFill>
                        <a:srgbClr val="356854"/>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284E3F"/>
                      </a:solidFill>
                      <a:prstDash val="solid"/>
                      <a:round/>
                      <a:headEnd len="sm" w="sm" type="none"/>
                      <a:tailEnd len="sm" w="sm" type="none"/>
                    </a:lnB>
                    <a:solidFill>
                      <a:srgbClr val="356854"/>
                    </a:solidFill>
                  </a:tcPr>
                </a:tc>
                <a:tc>
                  <a:txBody>
                    <a:bodyPr/>
                    <a:lstStyle/>
                    <a:p>
                      <a:pPr indent="0" lvl="0" marL="0" rtl="0" algn="l">
                        <a:lnSpc>
                          <a:spcPct val="115000"/>
                        </a:lnSpc>
                        <a:spcBef>
                          <a:spcPts val="0"/>
                        </a:spcBef>
                        <a:spcAft>
                          <a:spcPts val="0"/>
                        </a:spcAft>
                        <a:buNone/>
                      </a:pPr>
                      <a:r>
                        <a:rPr lang="en" sz="600">
                          <a:solidFill>
                            <a:srgbClr val="FFFFFF"/>
                          </a:solidFill>
                          <a:latin typeface="Roboto"/>
                          <a:ea typeface="Roboto"/>
                          <a:cs typeface="Roboto"/>
                          <a:sym typeface="Roboto"/>
                        </a:rPr>
                        <a:t>Ratio Revenue Discount</a:t>
                      </a:r>
                      <a:endParaRPr sz="600">
                        <a:solidFill>
                          <a:srgbClr val="FFFFFF"/>
                        </a:solidFill>
                        <a:latin typeface="Roboto"/>
                        <a:ea typeface="Roboto"/>
                        <a:cs typeface="Roboto"/>
                        <a:sym typeface="Roboto"/>
                      </a:endParaRPr>
                    </a:p>
                  </a:txBody>
                  <a:tcPr marT="19050" marB="19050" marR="76200" marL="76200" anchor="ctr">
                    <a:lnL cap="flat" cmpd="sng" w="9525">
                      <a:solidFill>
                        <a:srgbClr val="356854"/>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284E3F"/>
                      </a:solidFill>
                      <a:prstDash val="solid"/>
                      <a:round/>
                      <a:headEnd len="sm" w="sm" type="none"/>
                      <a:tailEnd len="sm" w="sm" type="none"/>
                    </a:lnB>
                    <a:solidFill>
                      <a:srgbClr val="356854"/>
                    </a:solidFill>
                  </a:tcPr>
                </a:tc>
              </a:tr>
              <a:tr h="143875">
                <a:tc>
                  <a:txBody>
                    <a:bodyPr/>
                    <a:lstStyle/>
                    <a:p>
                      <a:pPr indent="0" lvl="0" marL="0" rtl="0" algn="l">
                        <a:lnSpc>
                          <a:spcPct val="115000"/>
                        </a:lnSpc>
                        <a:spcBef>
                          <a:spcPts val="0"/>
                        </a:spcBef>
                        <a:spcAft>
                          <a:spcPts val="0"/>
                        </a:spcAft>
                        <a:buNone/>
                      </a:pPr>
                      <a:r>
                        <a:rPr b="1" lang="en" sz="600">
                          <a:solidFill>
                            <a:srgbClr val="434343"/>
                          </a:solidFill>
                          <a:latin typeface="Roboto"/>
                          <a:ea typeface="Roboto"/>
                          <a:cs typeface="Roboto"/>
                          <a:sym typeface="Roboto"/>
                        </a:rPr>
                        <a:t>Men's Fashion</a:t>
                      </a:r>
                      <a:endParaRPr b="1"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57BB8A"/>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Rp14,624,164,000</a:t>
                      </a:r>
                      <a:endParaRPr b="1" sz="600">
                        <a:latin typeface="Roboto"/>
                        <a:ea typeface="Roboto"/>
                        <a:cs typeface="Roboto"/>
                        <a:sym typeface="Roboto"/>
                      </a:endParaRPr>
                    </a:p>
                  </a:txBody>
                  <a:tcPr marT="19050" marB="19050" marR="76200" marL="76200" anchor="ctr">
                    <a:lnL cap="flat" cmpd="sng" w="9525">
                      <a:solidFill>
                        <a:srgbClr val="57BB8A"/>
                      </a:solidFill>
                      <a:prstDash val="solid"/>
                      <a:round/>
                      <a:headEnd len="sm" w="sm" type="none"/>
                      <a:tailEnd len="sm" w="sm" type="none"/>
                    </a:lnL>
                    <a:lnR cap="flat" cmpd="sng" w="9525">
                      <a:solidFill>
                        <a:srgbClr val="57BB8A"/>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57BB8A"/>
                      </a:solidFill>
                      <a:prstDash val="solid"/>
                      <a:round/>
                      <a:headEnd len="sm" w="sm" type="none"/>
                      <a:tailEnd len="sm" w="sm" type="none"/>
                    </a:lnB>
                    <a:solidFill>
                      <a:srgbClr val="57BB8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Rp126,036,000</a:t>
                      </a:r>
                      <a:endParaRPr b="1" sz="600">
                        <a:latin typeface="Roboto"/>
                        <a:ea typeface="Roboto"/>
                        <a:cs typeface="Roboto"/>
                        <a:sym typeface="Roboto"/>
                      </a:endParaRPr>
                    </a:p>
                  </a:txBody>
                  <a:tcPr marT="19050" marB="19050" marR="76200" marL="76200" anchor="ctr">
                    <a:lnL cap="flat" cmpd="sng" w="9525">
                      <a:solidFill>
                        <a:srgbClr val="57BB8A"/>
                      </a:solidFill>
                      <a:prstDash val="solid"/>
                      <a:round/>
                      <a:headEnd len="sm" w="sm" type="none"/>
                      <a:tailEnd len="sm" w="sm" type="none"/>
                    </a:lnL>
                    <a:lnR cap="flat" cmpd="sng" w="9525">
                      <a:solidFill>
                        <a:srgbClr val="57BB8A"/>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E67E73"/>
                      </a:solidFill>
                      <a:prstDash val="solid"/>
                      <a:round/>
                      <a:headEnd len="sm" w="sm" type="none"/>
                      <a:tailEnd len="sm" w="sm" type="none"/>
                    </a:lnB>
                    <a:solidFill>
                      <a:srgbClr val="7EC281"/>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116</a:t>
                      </a:r>
                      <a:endParaRPr b="1" sz="600">
                        <a:latin typeface="Roboto"/>
                        <a:ea typeface="Roboto"/>
                        <a:cs typeface="Roboto"/>
                        <a:sym typeface="Roboto"/>
                      </a:endParaRPr>
                    </a:p>
                  </a:txBody>
                  <a:tcPr marT="19050" marB="19050" marR="76200" marL="76200" anchor="ctr">
                    <a:lnL cap="flat" cmpd="sng" w="9525">
                      <a:solidFill>
                        <a:srgbClr val="57BB8A"/>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284E3F"/>
                      </a:solidFill>
                      <a:prstDash val="solid"/>
                      <a:round/>
                      <a:headEnd len="sm" w="sm" type="none"/>
                      <a:tailEnd len="sm" w="sm" type="none"/>
                    </a:lnT>
                    <a:lnB cap="flat" cmpd="sng" w="9525">
                      <a:solidFill>
                        <a:srgbClr val="57BB8A"/>
                      </a:solidFill>
                      <a:prstDash val="solid"/>
                      <a:round/>
                      <a:headEnd len="sm" w="sm" type="none"/>
                      <a:tailEnd len="sm" w="sm" type="none"/>
                    </a:lnB>
                    <a:solidFill>
                      <a:srgbClr val="57BB8A"/>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Books</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CECE70"/>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Rp105,977,000</a:t>
                      </a:r>
                      <a:endParaRPr sz="600">
                        <a:solidFill>
                          <a:srgbClr val="434343"/>
                        </a:solidFill>
                        <a:latin typeface="Roboto"/>
                        <a:ea typeface="Roboto"/>
                        <a:cs typeface="Roboto"/>
                        <a:sym typeface="Roboto"/>
                      </a:endParaRPr>
                    </a:p>
                  </a:txBody>
                  <a:tcPr marT="19050" marB="19050" marR="76200" marL="76200" anchor="ctr">
                    <a:lnL cap="flat" cmpd="sng" w="9525">
                      <a:solidFill>
                        <a:srgbClr val="CECE70"/>
                      </a:solidFill>
                      <a:prstDash val="solid"/>
                      <a:round/>
                      <a:headEnd len="sm" w="sm" type="none"/>
                      <a:tailEnd len="sm" w="sm" type="none"/>
                    </a:lnL>
                    <a:lnR cap="flat" cmpd="sng" w="9525">
                      <a:solidFill>
                        <a:srgbClr val="E67E73"/>
                      </a:solidFill>
                      <a:prstDash val="solid"/>
                      <a:round/>
                      <a:headEnd len="sm" w="sm" type="none"/>
                      <a:tailEnd len="sm" w="sm" type="none"/>
                    </a:lnR>
                    <a:lnT cap="flat" cmpd="sng" w="9525">
                      <a:solidFill>
                        <a:srgbClr val="57BB8A"/>
                      </a:solidFill>
                      <a:prstDash val="solid"/>
                      <a:round/>
                      <a:headEnd len="sm" w="sm" type="none"/>
                      <a:tailEnd len="sm" w="sm" type="none"/>
                    </a:lnT>
                    <a:lnB cap="flat" cmpd="sng" w="9525">
                      <a:solidFill>
                        <a:srgbClr val="CECE70"/>
                      </a:solidFill>
                      <a:prstDash val="solid"/>
                      <a:round/>
                      <a:headEnd len="sm" w="sm" type="none"/>
                      <a:tailEnd len="sm" w="sm" type="none"/>
                    </a:lnB>
                    <a:solidFill>
                      <a:srgbClr val="E780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Rp1,043,000</a:t>
                      </a:r>
                      <a:endParaRPr sz="600">
                        <a:solidFill>
                          <a:srgbClr val="434343"/>
                        </a:solidFill>
                        <a:latin typeface="Roboto"/>
                        <a:ea typeface="Roboto"/>
                        <a:cs typeface="Roboto"/>
                        <a:sym typeface="Roboto"/>
                      </a:endParaRPr>
                    </a:p>
                  </a:txBody>
                  <a:tcPr marT="19050" marB="19050" marR="76200" marL="76200" anchor="ctr">
                    <a:lnL cap="flat" cmpd="sng" w="9525">
                      <a:solidFill>
                        <a:srgbClr val="E67E73"/>
                      </a:solidFill>
                      <a:prstDash val="solid"/>
                      <a:round/>
                      <a:headEnd len="sm" w="sm" type="none"/>
                      <a:tailEnd len="sm" w="sm" type="none"/>
                    </a:lnL>
                    <a:lnR cap="flat" cmpd="sng" w="9525">
                      <a:solidFill>
                        <a:srgbClr val="E67E73"/>
                      </a:solidFill>
                      <a:prstDash val="solid"/>
                      <a:round/>
                      <a:headEnd len="sm" w="sm" type="none"/>
                      <a:tailEnd len="sm" w="sm" type="none"/>
                    </a:lnR>
                    <a:lnT cap="flat" cmpd="sng" w="9525">
                      <a:solidFill>
                        <a:srgbClr val="E67E73"/>
                      </a:solidFill>
                      <a:prstDash val="solid"/>
                      <a:round/>
                      <a:headEnd len="sm" w="sm" type="none"/>
                      <a:tailEnd len="sm" w="sm" type="none"/>
                    </a:lnT>
                    <a:lnB cap="flat" cmpd="sng" w="9525">
                      <a:solidFill>
                        <a:srgbClr val="E67E73"/>
                      </a:solidFill>
                      <a:prstDash val="solid"/>
                      <a:round/>
                      <a:headEnd len="sm" w="sm" type="none"/>
                      <a:tailEnd len="sm" w="sm" type="none"/>
                    </a:lnB>
                    <a:solidFill>
                      <a:srgbClr val="E67E73"/>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102</a:t>
                      </a:r>
                      <a:endParaRPr b="1" sz="600">
                        <a:latin typeface="Roboto"/>
                        <a:ea typeface="Roboto"/>
                        <a:cs typeface="Roboto"/>
                        <a:sym typeface="Roboto"/>
                      </a:endParaRPr>
                    </a:p>
                  </a:txBody>
                  <a:tcPr marT="19050" marB="19050" marR="76200" marL="76200" anchor="ctr">
                    <a:lnL cap="flat" cmpd="sng" w="9525">
                      <a:solidFill>
                        <a:srgbClr val="E67E73"/>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57BB8A"/>
                      </a:solidFill>
                      <a:prstDash val="solid"/>
                      <a:round/>
                      <a:headEnd len="sm" w="sm" type="none"/>
                      <a:tailEnd len="sm" w="sm" type="none"/>
                    </a:lnT>
                    <a:lnB cap="flat" cmpd="sng" w="9525">
                      <a:solidFill>
                        <a:srgbClr val="7CC182"/>
                      </a:solidFill>
                      <a:prstDash val="solid"/>
                      <a:round/>
                      <a:headEnd len="sm" w="sm" type="none"/>
                      <a:tailEnd len="sm" w="sm" type="none"/>
                    </a:lnB>
                    <a:solidFill>
                      <a:srgbClr val="7CC182"/>
                    </a:solidFill>
                  </a:tcPr>
                </a:tc>
              </a:tr>
              <a:tr h="143875">
                <a:tc>
                  <a:txBody>
                    <a:bodyPr/>
                    <a:lstStyle/>
                    <a:p>
                      <a:pPr indent="0" lvl="0" marL="0" rtl="0" algn="l">
                        <a:lnSpc>
                          <a:spcPct val="115000"/>
                        </a:lnSpc>
                        <a:spcBef>
                          <a:spcPts val="0"/>
                        </a:spcBef>
                        <a:spcAft>
                          <a:spcPts val="0"/>
                        </a:spcAft>
                        <a:buNone/>
                      </a:pPr>
                      <a:r>
                        <a:rPr b="1" lang="en" sz="600">
                          <a:solidFill>
                            <a:srgbClr val="434343"/>
                          </a:solidFill>
                          <a:latin typeface="Roboto"/>
                          <a:ea typeface="Roboto"/>
                          <a:cs typeface="Roboto"/>
                          <a:sym typeface="Roboto"/>
                        </a:rPr>
                        <a:t>Health &amp; Sports</a:t>
                      </a:r>
                      <a:endParaRPr b="1"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0D16C"/>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Rp4,207,256,000</a:t>
                      </a:r>
                      <a:endParaRPr b="1" sz="600">
                        <a:latin typeface="Roboto"/>
                        <a:ea typeface="Roboto"/>
                        <a:cs typeface="Roboto"/>
                        <a:sym typeface="Roboto"/>
                      </a:endParaRPr>
                    </a:p>
                  </a:txBody>
                  <a:tcPr marT="19050" marB="19050" marR="76200" marL="76200" anchor="ctr">
                    <a:lnL cap="flat" cmpd="sng" w="9525">
                      <a:solidFill>
                        <a:srgbClr val="E0D16C"/>
                      </a:solidFill>
                      <a:prstDash val="solid"/>
                      <a:round/>
                      <a:headEnd len="sm" w="sm" type="none"/>
                      <a:tailEnd len="sm" w="sm" type="none"/>
                    </a:lnL>
                    <a:lnR cap="flat" cmpd="sng" w="9525">
                      <a:solidFill>
                        <a:srgbClr val="DED16D"/>
                      </a:solidFill>
                      <a:prstDash val="solid"/>
                      <a:round/>
                      <a:headEnd len="sm" w="sm" type="none"/>
                      <a:tailEnd len="sm" w="sm" type="none"/>
                    </a:lnR>
                    <a:lnT cap="flat" cmpd="sng" w="9525">
                      <a:solidFill>
                        <a:srgbClr val="CECE70"/>
                      </a:solidFill>
                      <a:prstDash val="solid"/>
                      <a:round/>
                      <a:headEnd len="sm" w="sm" type="none"/>
                      <a:tailEnd len="sm" w="sm" type="none"/>
                    </a:lnT>
                    <a:lnB cap="flat" cmpd="sng" w="9525">
                      <a:solidFill>
                        <a:srgbClr val="E0D16C"/>
                      </a:solidFill>
                      <a:prstDash val="solid"/>
                      <a:round/>
                      <a:headEnd len="sm" w="sm" type="none"/>
                      <a:tailEnd len="sm" w="sm" type="none"/>
                    </a:lnB>
                    <a:solidFill>
                      <a:srgbClr val="E3D26C"/>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Rp65,614,000</a:t>
                      </a:r>
                      <a:endParaRPr b="1" sz="600">
                        <a:latin typeface="Roboto"/>
                        <a:ea typeface="Roboto"/>
                        <a:cs typeface="Roboto"/>
                        <a:sym typeface="Roboto"/>
                      </a:endParaRPr>
                    </a:p>
                  </a:txBody>
                  <a:tcPr marT="19050" marB="19050" marR="76200" marL="76200" anchor="ctr">
                    <a:lnL cap="flat" cmpd="sng" w="9525">
                      <a:solidFill>
                        <a:srgbClr val="DED16D"/>
                      </a:solidFill>
                      <a:prstDash val="solid"/>
                      <a:round/>
                      <a:headEnd len="sm" w="sm" type="none"/>
                      <a:tailEnd len="sm" w="sm" type="none"/>
                    </a:lnL>
                    <a:lnR cap="flat" cmpd="sng" w="9525">
                      <a:solidFill>
                        <a:srgbClr val="DAD16D"/>
                      </a:solidFill>
                      <a:prstDash val="solid"/>
                      <a:round/>
                      <a:headEnd len="sm" w="sm" type="none"/>
                      <a:tailEnd len="sm" w="sm" type="none"/>
                    </a:lnR>
                    <a:lnT cap="flat" cmpd="sng" w="9525">
                      <a:solidFill>
                        <a:srgbClr val="E67E73"/>
                      </a:solidFill>
                      <a:prstDash val="solid"/>
                      <a:round/>
                      <a:headEnd len="sm" w="sm" type="none"/>
                      <a:tailEnd len="sm" w="sm" type="none"/>
                    </a:lnT>
                    <a:lnB cap="flat" cmpd="sng" w="9525">
                      <a:solidFill>
                        <a:srgbClr val="E88672"/>
                      </a:solidFill>
                      <a:prstDash val="solid"/>
                      <a:round/>
                      <a:headEnd len="sm" w="sm" type="none"/>
                      <a:tailEnd len="sm" w="sm" type="none"/>
                    </a:lnB>
                    <a:solidFill>
                      <a:srgbClr val="DED16D"/>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64</a:t>
                      </a:r>
                      <a:endParaRPr b="1" sz="600">
                        <a:latin typeface="Roboto"/>
                        <a:ea typeface="Roboto"/>
                        <a:cs typeface="Roboto"/>
                        <a:sym typeface="Roboto"/>
                      </a:endParaRPr>
                    </a:p>
                  </a:txBody>
                  <a:tcPr marT="19050" marB="19050" marR="76200" marL="76200" anchor="ctr">
                    <a:lnL cap="flat" cmpd="sng" w="9525">
                      <a:solidFill>
                        <a:srgbClr val="DAD16D"/>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7CC182"/>
                      </a:solidFill>
                      <a:prstDash val="solid"/>
                      <a:round/>
                      <a:headEnd len="sm" w="sm" type="none"/>
                      <a:tailEnd len="sm" w="sm" type="none"/>
                    </a:lnT>
                    <a:lnB cap="flat" cmpd="sng" w="9525">
                      <a:solidFill>
                        <a:srgbClr val="DAD16D"/>
                      </a:solidFill>
                      <a:prstDash val="solid"/>
                      <a:round/>
                      <a:headEnd len="sm" w="sm" type="none"/>
                      <a:tailEnd len="sm" w="sm" type="none"/>
                    </a:lnB>
                    <a:solidFill>
                      <a:srgbClr val="DAD16D"/>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School &amp; Education</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3D26C"/>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Rp301,666,000</a:t>
                      </a:r>
                      <a:endParaRPr sz="600">
                        <a:solidFill>
                          <a:srgbClr val="434343"/>
                        </a:solidFill>
                        <a:latin typeface="Roboto"/>
                        <a:ea typeface="Roboto"/>
                        <a:cs typeface="Roboto"/>
                        <a:sym typeface="Roboto"/>
                      </a:endParaRPr>
                    </a:p>
                  </a:txBody>
                  <a:tcPr marT="19050" marB="19050" marR="76200" marL="76200" anchor="ctr">
                    <a:lnL cap="flat" cmpd="sng" w="9525">
                      <a:solidFill>
                        <a:srgbClr val="E3D26C"/>
                      </a:solidFill>
                      <a:prstDash val="solid"/>
                      <a:round/>
                      <a:headEnd len="sm" w="sm" type="none"/>
                      <a:tailEnd len="sm" w="sm" type="none"/>
                    </a:lnL>
                    <a:lnR cap="flat" cmpd="sng" w="9525">
                      <a:solidFill>
                        <a:srgbClr val="E88672"/>
                      </a:solidFill>
                      <a:prstDash val="solid"/>
                      <a:round/>
                      <a:headEnd len="sm" w="sm" type="none"/>
                      <a:tailEnd len="sm" w="sm" type="none"/>
                    </a:lnR>
                    <a:lnT cap="flat" cmpd="sng" w="9525">
                      <a:solidFill>
                        <a:srgbClr val="E0D16C"/>
                      </a:solidFill>
                      <a:prstDash val="solid"/>
                      <a:round/>
                      <a:headEnd len="sm" w="sm" type="none"/>
                      <a:tailEnd len="sm" w="sm" type="none"/>
                    </a:lnT>
                    <a:lnB cap="flat" cmpd="sng" w="9525">
                      <a:solidFill>
                        <a:srgbClr val="E3D26C"/>
                      </a:solidFill>
                      <a:prstDash val="solid"/>
                      <a:round/>
                      <a:headEnd len="sm" w="sm" type="none"/>
                      <a:tailEnd len="sm" w="sm" type="none"/>
                    </a:lnB>
                    <a:solidFill>
                      <a:srgbClr val="E98872"/>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Rp5,079,000</a:t>
                      </a:r>
                      <a:endParaRPr sz="600">
                        <a:solidFill>
                          <a:srgbClr val="434343"/>
                        </a:solidFill>
                        <a:latin typeface="Roboto"/>
                        <a:ea typeface="Roboto"/>
                        <a:cs typeface="Roboto"/>
                        <a:sym typeface="Roboto"/>
                      </a:endParaRPr>
                    </a:p>
                  </a:txBody>
                  <a:tcPr marT="19050" marB="19050" marR="76200" marL="76200" anchor="ctr">
                    <a:lnL cap="flat" cmpd="sng" w="9525">
                      <a:solidFill>
                        <a:srgbClr val="E88672"/>
                      </a:solidFill>
                      <a:prstDash val="solid"/>
                      <a:round/>
                      <a:headEnd len="sm" w="sm" type="none"/>
                      <a:tailEnd len="sm" w="sm" type="none"/>
                    </a:lnL>
                    <a:lnR cap="flat" cmpd="sng" w="9525">
                      <a:solidFill>
                        <a:srgbClr val="E88672"/>
                      </a:solidFill>
                      <a:prstDash val="solid"/>
                      <a:round/>
                      <a:headEnd len="sm" w="sm" type="none"/>
                      <a:tailEnd len="sm" w="sm" type="none"/>
                    </a:lnR>
                    <a:lnT cap="flat" cmpd="sng" w="9525">
                      <a:solidFill>
                        <a:srgbClr val="E88672"/>
                      </a:solidFill>
                      <a:prstDash val="solid"/>
                      <a:round/>
                      <a:headEnd len="sm" w="sm" type="none"/>
                      <a:tailEnd len="sm" w="sm" type="none"/>
                    </a:lnT>
                    <a:lnB cap="flat" cmpd="sng" w="9525">
                      <a:solidFill>
                        <a:srgbClr val="E88672"/>
                      </a:solidFill>
                      <a:prstDash val="solid"/>
                      <a:round/>
                      <a:headEnd len="sm" w="sm" type="none"/>
                      <a:tailEnd len="sm" w="sm" type="none"/>
                    </a:lnB>
                    <a:solidFill>
                      <a:srgbClr val="E88672"/>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59</a:t>
                      </a:r>
                      <a:endParaRPr b="1" sz="600">
                        <a:latin typeface="Roboto"/>
                        <a:ea typeface="Roboto"/>
                        <a:cs typeface="Roboto"/>
                        <a:sym typeface="Roboto"/>
                      </a:endParaRPr>
                    </a:p>
                  </a:txBody>
                  <a:tcPr marT="19050" marB="19050" marR="76200" marL="76200" anchor="ctr">
                    <a:lnL cap="flat" cmpd="sng" w="9525">
                      <a:solidFill>
                        <a:srgbClr val="E88672"/>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DAD16D"/>
                      </a:solidFill>
                      <a:prstDash val="solid"/>
                      <a:round/>
                      <a:headEnd len="sm" w="sm" type="none"/>
                      <a:tailEnd len="sm" w="sm" type="none"/>
                    </a:lnT>
                    <a:lnB cap="flat" cmpd="sng" w="9525">
                      <a:solidFill>
                        <a:srgbClr val="E6D26B"/>
                      </a:solidFill>
                      <a:prstDash val="solid"/>
                      <a:round/>
                      <a:headEnd len="sm" w="sm" type="none"/>
                      <a:tailEnd len="sm" w="sm" type="none"/>
                    </a:lnB>
                    <a:solidFill>
                      <a:srgbClr val="E6D26B"/>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Mobiles &amp; Tablets</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4D26B"/>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Rp2,641,682,000</a:t>
                      </a:r>
                      <a:endParaRPr sz="600">
                        <a:solidFill>
                          <a:srgbClr val="434343"/>
                        </a:solidFill>
                        <a:latin typeface="Roboto"/>
                        <a:ea typeface="Roboto"/>
                        <a:cs typeface="Roboto"/>
                        <a:sym typeface="Roboto"/>
                      </a:endParaRPr>
                    </a:p>
                  </a:txBody>
                  <a:tcPr marT="19050" marB="19050" marR="76200" marL="76200" anchor="ctr">
                    <a:lnL cap="flat" cmpd="sng" w="9525">
                      <a:solidFill>
                        <a:srgbClr val="E4D26B"/>
                      </a:solidFill>
                      <a:prstDash val="solid"/>
                      <a:round/>
                      <a:headEnd len="sm" w="sm" type="none"/>
                      <a:tailEnd len="sm" w="sm" type="none"/>
                    </a:lnL>
                    <a:lnR cap="flat" cmpd="sng" w="9525">
                      <a:solidFill>
                        <a:srgbClr val="F8D567"/>
                      </a:solidFill>
                      <a:prstDash val="solid"/>
                      <a:round/>
                      <a:headEnd len="sm" w="sm" type="none"/>
                      <a:tailEnd len="sm" w="sm" type="none"/>
                    </a:lnR>
                    <a:lnT cap="flat" cmpd="sng" w="9525">
                      <a:solidFill>
                        <a:srgbClr val="E3D26C"/>
                      </a:solidFill>
                      <a:prstDash val="solid"/>
                      <a:round/>
                      <a:headEnd len="sm" w="sm" type="none"/>
                      <a:tailEnd len="sm" w="sm" type="none"/>
                    </a:lnT>
                    <a:lnB cap="flat" cmpd="sng" w="9525">
                      <a:solidFill>
                        <a:srgbClr val="E4D26B"/>
                      </a:solidFill>
                      <a:prstDash val="solid"/>
                      <a:round/>
                      <a:headEnd len="sm" w="sm" type="none"/>
                      <a:tailEnd len="sm" w="sm" type="none"/>
                    </a:lnB>
                    <a:solidFill>
                      <a:srgbClr val="F8D567"/>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Rp44,848,000</a:t>
                      </a:r>
                      <a:endParaRPr sz="600">
                        <a:solidFill>
                          <a:srgbClr val="434343"/>
                        </a:solidFill>
                        <a:latin typeface="Roboto"/>
                        <a:ea typeface="Roboto"/>
                        <a:cs typeface="Roboto"/>
                        <a:sym typeface="Roboto"/>
                      </a:endParaRPr>
                    </a:p>
                  </a:txBody>
                  <a:tcPr marT="19050" marB="19050" marR="76200" marL="76200" anchor="ctr">
                    <a:lnL cap="flat" cmpd="sng" w="9525">
                      <a:solidFill>
                        <a:srgbClr val="F8D567"/>
                      </a:solidFill>
                      <a:prstDash val="solid"/>
                      <a:round/>
                      <a:headEnd len="sm" w="sm" type="none"/>
                      <a:tailEnd len="sm" w="sm" type="none"/>
                    </a:lnL>
                    <a:lnR cap="flat" cmpd="sng" w="9525">
                      <a:solidFill>
                        <a:srgbClr val="E7D36B"/>
                      </a:solidFill>
                      <a:prstDash val="solid"/>
                      <a:round/>
                      <a:headEnd len="sm" w="sm" type="none"/>
                      <a:tailEnd len="sm" w="sm" type="none"/>
                    </a:lnR>
                    <a:lnT cap="flat" cmpd="sng" w="9525">
                      <a:solidFill>
                        <a:srgbClr val="E88672"/>
                      </a:solidFill>
                      <a:prstDash val="solid"/>
                      <a:round/>
                      <a:headEnd len="sm" w="sm" type="none"/>
                      <a:tailEnd len="sm" w="sm" type="none"/>
                    </a:lnT>
                    <a:lnB cap="flat" cmpd="sng" w="9525">
                      <a:solidFill>
                        <a:srgbClr val="CACE71"/>
                      </a:solidFill>
                      <a:prstDash val="solid"/>
                      <a:round/>
                      <a:headEnd len="sm" w="sm" type="none"/>
                      <a:tailEnd len="sm" w="sm" type="none"/>
                    </a:lnB>
                    <a:solidFill>
                      <a:srgbClr val="FFD666"/>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59</a:t>
                      </a:r>
                      <a:endParaRPr b="1" sz="600">
                        <a:latin typeface="Roboto"/>
                        <a:ea typeface="Roboto"/>
                        <a:cs typeface="Roboto"/>
                        <a:sym typeface="Roboto"/>
                      </a:endParaRPr>
                    </a:p>
                  </a:txBody>
                  <a:tcPr marT="19050" marB="19050" marR="76200" marL="76200" anchor="ctr">
                    <a:lnL cap="flat" cmpd="sng" w="9525">
                      <a:solidFill>
                        <a:srgbClr val="E7D36B"/>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E6D26B"/>
                      </a:solidFill>
                      <a:prstDash val="solid"/>
                      <a:round/>
                      <a:headEnd len="sm" w="sm" type="none"/>
                      <a:tailEnd len="sm" w="sm" type="none"/>
                    </a:lnT>
                    <a:lnB cap="flat" cmpd="sng" w="9525">
                      <a:solidFill>
                        <a:srgbClr val="E7D36B"/>
                      </a:solidFill>
                      <a:prstDash val="solid"/>
                      <a:round/>
                      <a:headEnd len="sm" w="sm" type="none"/>
                      <a:tailEnd len="sm" w="sm" type="none"/>
                    </a:lnB>
                    <a:solidFill>
                      <a:srgbClr val="E7D36B"/>
                    </a:solidFill>
                  </a:tcPr>
                </a:tc>
              </a:tr>
              <a:tr h="143875">
                <a:tc>
                  <a:txBody>
                    <a:bodyPr/>
                    <a:lstStyle/>
                    <a:p>
                      <a:pPr indent="0" lvl="0" marL="0" rtl="0" algn="l">
                        <a:lnSpc>
                          <a:spcPct val="115000"/>
                        </a:lnSpc>
                        <a:spcBef>
                          <a:spcPts val="0"/>
                        </a:spcBef>
                        <a:spcAft>
                          <a:spcPts val="0"/>
                        </a:spcAft>
                        <a:buNone/>
                      </a:pPr>
                      <a:r>
                        <a:rPr b="1" lang="en" sz="600">
                          <a:solidFill>
                            <a:srgbClr val="434343"/>
                          </a:solidFill>
                          <a:latin typeface="Roboto"/>
                          <a:ea typeface="Roboto"/>
                          <a:cs typeface="Roboto"/>
                          <a:sym typeface="Roboto"/>
                        </a:rPr>
                        <a:t>Women's Fashion</a:t>
                      </a:r>
                      <a:endParaRPr b="1"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DD469"/>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Rp4,127,341,000</a:t>
                      </a:r>
                      <a:endParaRPr b="1" sz="600">
                        <a:latin typeface="Roboto"/>
                        <a:ea typeface="Roboto"/>
                        <a:cs typeface="Roboto"/>
                        <a:sym typeface="Roboto"/>
                      </a:endParaRPr>
                    </a:p>
                  </a:txBody>
                  <a:tcPr marT="19050" marB="19050" marR="76200" marL="76200" anchor="ctr">
                    <a:lnL cap="flat" cmpd="sng" w="9525">
                      <a:solidFill>
                        <a:srgbClr val="EDD469"/>
                      </a:solidFill>
                      <a:prstDash val="solid"/>
                      <a:round/>
                      <a:headEnd len="sm" w="sm" type="none"/>
                      <a:tailEnd len="sm" w="sm" type="none"/>
                    </a:lnL>
                    <a:lnR cap="flat" cmpd="sng" w="9525">
                      <a:solidFill>
                        <a:srgbClr val="CACE71"/>
                      </a:solidFill>
                      <a:prstDash val="solid"/>
                      <a:round/>
                      <a:headEnd len="sm" w="sm" type="none"/>
                      <a:tailEnd len="sm" w="sm" type="none"/>
                    </a:lnR>
                    <a:lnT cap="flat" cmpd="sng" w="9525">
                      <a:solidFill>
                        <a:srgbClr val="E4D26B"/>
                      </a:solidFill>
                      <a:prstDash val="solid"/>
                      <a:round/>
                      <a:headEnd len="sm" w="sm" type="none"/>
                      <a:tailEnd len="sm" w="sm" type="none"/>
                    </a:lnT>
                    <a:lnB cap="flat" cmpd="sng" w="9525">
                      <a:solidFill>
                        <a:srgbClr val="EDD469"/>
                      </a:solidFill>
                      <a:prstDash val="solid"/>
                      <a:round/>
                      <a:headEnd len="sm" w="sm" type="none"/>
                      <a:tailEnd len="sm" w="sm" type="none"/>
                    </a:lnB>
                    <a:solidFill>
                      <a:srgbClr val="E4D26B"/>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Rp78,579,000</a:t>
                      </a:r>
                      <a:endParaRPr b="1" sz="600">
                        <a:latin typeface="Roboto"/>
                        <a:ea typeface="Roboto"/>
                        <a:cs typeface="Roboto"/>
                        <a:sym typeface="Roboto"/>
                      </a:endParaRPr>
                    </a:p>
                  </a:txBody>
                  <a:tcPr marT="19050" marB="19050" marR="76200" marL="76200" anchor="ctr">
                    <a:lnL cap="flat" cmpd="sng" w="9525">
                      <a:solidFill>
                        <a:srgbClr val="CACE71"/>
                      </a:solidFill>
                      <a:prstDash val="solid"/>
                      <a:round/>
                      <a:headEnd len="sm" w="sm" type="none"/>
                      <a:tailEnd len="sm" w="sm" type="none"/>
                    </a:lnL>
                    <a:lnR cap="flat" cmpd="sng" w="9525">
                      <a:solidFill>
                        <a:srgbClr val="CACE71"/>
                      </a:solidFill>
                      <a:prstDash val="solid"/>
                      <a:round/>
                      <a:headEnd len="sm" w="sm" type="none"/>
                      <a:tailEnd len="sm" w="sm" type="none"/>
                    </a:lnR>
                    <a:lnT cap="flat" cmpd="sng" w="9525">
                      <a:solidFill>
                        <a:srgbClr val="CACE71"/>
                      </a:solidFill>
                      <a:prstDash val="solid"/>
                      <a:round/>
                      <a:headEnd len="sm" w="sm" type="none"/>
                      <a:tailEnd len="sm" w="sm" type="none"/>
                    </a:lnT>
                    <a:lnB cap="flat" cmpd="sng" w="9525">
                      <a:solidFill>
                        <a:srgbClr val="CACE71"/>
                      </a:solidFill>
                      <a:prstDash val="solid"/>
                      <a:round/>
                      <a:headEnd len="sm" w="sm" type="none"/>
                      <a:tailEnd len="sm" w="sm" type="none"/>
                    </a:lnB>
                    <a:solidFill>
                      <a:srgbClr val="CACE71"/>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53</a:t>
                      </a:r>
                      <a:endParaRPr sz="600">
                        <a:solidFill>
                          <a:srgbClr val="434343"/>
                        </a:solidFill>
                        <a:latin typeface="Roboto"/>
                        <a:ea typeface="Roboto"/>
                        <a:cs typeface="Roboto"/>
                        <a:sym typeface="Roboto"/>
                      </a:endParaRPr>
                    </a:p>
                  </a:txBody>
                  <a:tcPr marT="19050" marB="19050" marR="76200" marL="76200" anchor="ctr">
                    <a:lnL cap="flat" cmpd="sng" w="9525">
                      <a:solidFill>
                        <a:srgbClr val="CACE71"/>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E7D36B"/>
                      </a:solidFill>
                      <a:prstDash val="solid"/>
                      <a:round/>
                      <a:headEnd len="sm" w="sm" type="none"/>
                      <a:tailEnd len="sm" w="sm" type="none"/>
                    </a:lnT>
                    <a:lnB cap="flat" cmpd="sng" w="9525">
                      <a:solidFill>
                        <a:srgbClr val="F7D567"/>
                      </a:solidFill>
                      <a:prstDash val="solid"/>
                      <a:round/>
                      <a:headEnd len="sm" w="sm" type="none"/>
                      <a:tailEnd len="sm" w="sm" type="none"/>
                    </a:lnB>
                    <a:solidFill>
                      <a:srgbClr val="F7D567"/>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Home &amp; Living</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8D567"/>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Rp3,471,258,000</a:t>
                      </a:r>
                      <a:endParaRPr sz="600">
                        <a:solidFill>
                          <a:srgbClr val="434343"/>
                        </a:solidFill>
                        <a:latin typeface="Roboto"/>
                        <a:ea typeface="Roboto"/>
                        <a:cs typeface="Roboto"/>
                        <a:sym typeface="Roboto"/>
                      </a:endParaRPr>
                    </a:p>
                  </a:txBody>
                  <a:tcPr marT="19050" marB="19050" marR="76200" marL="76200" anchor="ctr">
                    <a:lnL cap="flat" cmpd="sng" w="9525">
                      <a:solidFill>
                        <a:srgbClr val="F8D567"/>
                      </a:solidFill>
                      <a:prstDash val="solid"/>
                      <a:round/>
                      <a:headEnd len="sm" w="sm" type="none"/>
                      <a:tailEnd len="sm" w="sm" type="none"/>
                    </a:lnL>
                    <a:lnR cap="flat" cmpd="sng" w="9525">
                      <a:solidFill>
                        <a:srgbClr val="DBD16D"/>
                      </a:solidFill>
                      <a:prstDash val="solid"/>
                      <a:round/>
                      <a:headEnd len="sm" w="sm" type="none"/>
                      <a:tailEnd len="sm" w="sm" type="none"/>
                    </a:lnR>
                    <a:lnT cap="flat" cmpd="sng" w="9525">
                      <a:solidFill>
                        <a:srgbClr val="EDD469"/>
                      </a:solidFill>
                      <a:prstDash val="solid"/>
                      <a:round/>
                      <a:headEnd len="sm" w="sm" type="none"/>
                      <a:tailEnd len="sm" w="sm" type="none"/>
                    </a:lnT>
                    <a:lnB cap="flat" cmpd="sng" w="9525">
                      <a:solidFill>
                        <a:srgbClr val="F8D567"/>
                      </a:solidFill>
                      <a:prstDash val="solid"/>
                      <a:round/>
                      <a:headEnd len="sm" w="sm" type="none"/>
                      <a:tailEnd len="sm" w="sm" type="none"/>
                    </a:lnB>
                    <a:solidFill>
                      <a:srgbClr val="EDD469"/>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Rp67,619,000</a:t>
                      </a:r>
                      <a:endParaRPr sz="600">
                        <a:solidFill>
                          <a:srgbClr val="434343"/>
                        </a:solidFill>
                        <a:latin typeface="Roboto"/>
                        <a:ea typeface="Roboto"/>
                        <a:cs typeface="Roboto"/>
                        <a:sym typeface="Roboto"/>
                      </a:endParaRPr>
                    </a:p>
                  </a:txBody>
                  <a:tcPr marT="19050" marB="19050" marR="76200" marL="76200" anchor="ctr">
                    <a:lnL cap="flat" cmpd="sng" w="9525">
                      <a:solidFill>
                        <a:srgbClr val="DBD16D"/>
                      </a:solidFill>
                      <a:prstDash val="solid"/>
                      <a:round/>
                      <a:headEnd len="sm" w="sm" type="none"/>
                      <a:tailEnd len="sm" w="sm" type="none"/>
                    </a:lnL>
                    <a:lnR cap="flat" cmpd="sng" w="9525">
                      <a:solidFill>
                        <a:srgbClr val="DBD16D"/>
                      </a:solidFill>
                      <a:prstDash val="solid"/>
                      <a:round/>
                      <a:headEnd len="sm" w="sm" type="none"/>
                      <a:tailEnd len="sm" w="sm" type="none"/>
                    </a:lnR>
                    <a:lnT cap="flat" cmpd="sng" w="9525">
                      <a:solidFill>
                        <a:srgbClr val="CACE71"/>
                      </a:solidFill>
                      <a:prstDash val="solid"/>
                      <a:round/>
                      <a:headEnd len="sm" w="sm" type="none"/>
                      <a:tailEnd len="sm" w="sm" type="none"/>
                    </a:lnT>
                    <a:lnB cap="flat" cmpd="sng" w="9525">
                      <a:solidFill>
                        <a:srgbClr val="E98772"/>
                      </a:solidFill>
                      <a:prstDash val="solid"/>
                      <a:round/>
                      <a:headEnd len="sm" w="sm" type="none"/>
                      <a:tailEnd len="sm" w="sm" type="none"/>
                    </a:lnB>
                    <a:solidFill>
                      <a:srgbClr val="DBD16D"/>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51</a:t>
                      </a:r>
                      <a:endParaRPr sz="600">
                        <a:solidFill>
                          <a:srgbClr val="434343"/>
                        </a:solidFill>
                        <a:latin typeface="Roboto"/>
                        <a:ea typeface="Roboto"/>
                        <a:cs typeface="Roboto"/>
                        <a:sym typeface="Roboto"/>
                      </a:endParaRPr>
                    </a:p>
                  </a:txBody>
                  <a:tcPr marT="19050" marB="19050" marR="76200" marL="76200" anchor="ctr">
                    <a:lnL cap="flat" cmpd="sng" w="9525">
                      <a:solidFill>
                        <a:srgbClr val="DBD16D"/>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7D567"/>
                      </a:solidFill>
                      <a:prstDash val="solid"/>
                      <a:round/>
                      <a:headEnd len="sm" w="sm" type="none"/>
                      <a:tailEnd len="sm" w="sm" type="none"/>
                    </a:lnT>
                    <a:lnB cap="flat" cmpd="sng" w="9525">
                      <a:solidFill>
                        <a:srgbClr val="FAD667"/>
                      </a:solidFill>
                      <a:prstDash val="solid"/>
                      <a:round/>
                      <a:headEnd len="sm" w="sm" type="none"/>
                      <a:tailEnd len="sm" w="sm" type="none"/>
                    </a:lnB>
                    <a:solidFill>
                      <a:srgbClr val="FAD667"/>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Entertainment</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FD666"/>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Rp271,699,000</a:t>
                      </a:r>
                      <a:endParaRPr sz="600">
                        <a:solidFill>
                          <a:srgbClr val="434343"/>
                        </a:solidFill>
                        <a:latin typeface="Roboto"/>
                        <a:ea typeface="Roboto"/>
                        <a:cs typeface="Roboto"/>
                        <a:sym typeface="Roboto"/>
                      </a:endParaRPr>
                    </a:p>
                  </a:txBody>
                  <a:tcPr marT="19050" marB="19050" marR="76200" marL="76200" anchor="ctr">
                    <a:lnL cap="flat" cmpd="sng" w="9525">
                      <a:solidFill>
                        <a:srgbClr val="FFD666"/>
                      </a:solidFill>
                      <a:prstDash val="solid"/>
                      <a:round/>
                      <a:headEnd len="sm" w="sm" type="none"/>
                      <a:tailEnd len="sm" w="sm" type="none"/>
                    </a:lnL>
                    <a:lnR cap="flat" cmpd="sng" w="9525">
                      <a:solidFill>
                        <a:srgbClr val="E98772"/>
                      </a:solidFill>
                      <a:prstDash val="solid"/>
                      <a:round/>
                      <a:headEnd len="sm" w="sm" type="none"/>
                      <a:tailEnd len="sm" w="sm" type="none"/>
                    </a:lnR>
                    <a:lnT cap="flat" cmpd="sng" w="9525">
                      <a:solidFill>
                        <a:srgbClr val="F8D567"/>
                      </a:solidFill>
                      <a:prstDash val="solid"/>
                      <a:round/>
                      <a:headEnd len="sm" w="sm" type="none"/>
                      <a:tailEnd len="sm" w="sm" type="none"/>
                    </a:lnT>
                    <a:lnB cap="flat" cmpd="sng" w="9525">
                      <a:solidFill>
                        <a:srgbClr val="FDD067"/>
                      </a:solidFill>
                      <a:prstDash val="solid"/>
                      <a:round/>
                      <a:headEnd len="sm" w="sm" type="none"/>
                      <a:tailEnd len="sm" w="sm" type="none"/>
                    </a:lnB>
                    <a:solidFill>
                      <a:srgbClr val="E98772"/>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Rp5,511,000</a:t>
                      </a:r>
                      <a:endParaRPr sz="600">
                        <a:solidFill>
                          <a:srgbClr val="434343"/>
                        </a:solidFill>
                        <a:latin typeface="Roboto"/>
                        <a:ea typeface="Roboto"/>
                        <a:cs typeface="Roboto"/>
                        <a:sym typeface="Roboto"/>
                      </a:endParaRPr>
                    </a:p>
                  </a:txBody>
                  <a:tcPr marT="19050" marB="19050" marR="76200" marL="76200" anchor="ctr">
                    <a:lnL cap="flat" cmpd="sng" w="9525">
                      <a:solidFill>
                        <a:srgbClr val="E98772"/>
                      </a:solidFill>
                      <a:prstDash val="solid"/>
                      <a:round/>
                      <a:headEnd len="sm" w="sm" type="none"/>
                      <a:tailEnd len="sm" w="sm" type="none"/>
                    </a:lnL>
                    <a:lnR cap="flat" cmpd="sng" w="9525">
                      <a:solidFill>
                        <a:srgbClr val="E98772"/>
                      </a:solidFill>
                      <a:prstDash val="solid"/>
                      <a:round/>
                      <a:headEnd len="sm" w="sm" type="none"/>
                      <a:tailEnd len="sm" w="sm" type="none"/>
                    </a:lnR>
                    <a:lnT cap="flat" cmpd="sng" w="9525">
                      <a:solidFill>
                        <a:srgbClr val="E98772"/>
                      </a:solidFill>
                      <a:prstDash val="solid"/>
                      <a:round/>
                      <a:headEnd len="sm" w="sm" type="none"/>
                      <a:tailEnd len="sm" w="sm" type="none"/>
                    </a:lnT>
                    <a:lnB cap="flat" cmpd="sng" w="9525">
                      <a:solidFill>
                        <a:srgbClr val="E98772"/>
                      </a:solidFill>
                      <a:prstDash val="solid"/>
                      <a:round/>
                      <a:headEnd len="sm" w="sm" type="none"/>
                      <a:tailEnd len="sm" w="sm" type="none"/>
                    </a:lnB>
                    <a:solidFill>
                      <a:srgbClr val="E98772"/>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49</a:t>
                      </a:r>
                      <a:endParaRPr sz="600">
                        <a:solidFill>
                          <a:srgbClr val="434343"/>
                        </a:solidFill>
                        <a:latin typeface="Roboto"/>
                        <a:ea typeface="Roboto"/>
                        <a:cs typeface="Roboto"/>
                        <a:sym typeface="Roboto"/>
                      </a:endParaRPr>
                    </a:p>
                  </a:txBody>
                  <a:tcPr marT="19050" marB="19050" marR="76200" marL="76200" anchor="ctr">
                    <a:lnL cap="flat" cmpd="sng" w="9525">
                      <a:solidFill>
                        <a:srgbClr val="E98772"/>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AD667"/>
                      </a:solidFill>
                      <a:prstDash val="solid"/>
                      <a:round/>
                      <a:headEnd len="sm" w="sm" type="none"/>
                      <a:tailEnd len="sm" w="sm" type="none"/>
                    </a:lnT>
                    <a:lnB cap="flat" cmpd="sng" w="9525">
                      <a:solidFill>
                        <a:srgbClr val="FED367"/>
                      </a:solidFill>
                      <a:prstDash val="solid"/>
                      <a:round/>
                      <a:headEnd len="sm" w="sm" type="none"/>
                      <a:tailEnd len="sm" w="sm" type="none"/>
                    </a:lnB>
                    <a:solidFill>
                      <a:srgbClr val="FFD666"/>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Soghaat</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DD067"/>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Rp2,108,225,000</a:t>
                      </a:r>
                      <a:endParaRPr sz="600">
                        <a:solidFill>
                          <a:srgbClr val="434343"/>
                        </a:solidFill>
                        <a:latin typeface="Roboto"/>
                        <a:ea typeface="Roboto"/>
                        <a:cs typeface="Roboto"/>
                        <a:sym typeface="Roboto"/>
                      </a:endParaRPr>
                    </a:p>
                  </a:txBody>
                  <a:tcPr marT="19050" marB="19050" marR="76200" marL="76200" anchor="ctr">
                    <a:lnL cap="flat" cmpd="sng" w="9525">
                      <a:solidFill>
                        <a:srgbClr val="FDD067"/>
                      </a:solidFill>
                      <a:prstDash val="solid"/>
                      <a:round/>
                      <a:headEnd len="sm" w="sm" type="none"/>
                      <a:tailEnd len="sm" w="sm" type="none"/>
                    </a:lnL>
                    <a:lnR cap="flat" cmpd="sng" w="9525">
                      <a:solidFill>
                        <a:srgbClr val="FED467"/>
                      </a:solidFill>
                      <a:prstDash val="solid"/>
                      <a:round/>
                      <a:headEnd len="sm" w="sm" type="none"/>
                      <a:tailEnd len="sm" w="sm" type="none"/>
                    </a:lnR>
                    <a:lnT cap="flat" cmpd="sng" w="9525">
                      <a:solidFill>
                        <a:srgbClr val="FDD067"/>
                      </a:solidFill>
                      <a:prstDash val="solid"/>
                      <a:round/>
                      <a:headEnd len="sm" w="sm" type="none"/>
                      <a:tailEnd len="sm" w="sm" type="none"/>
                    </a:lnT>
                    <a:lnB cap="flat" cmpd="sng" w="9525">
                      <a:solidFill>
                        <a:srgbClr val="F6B66B"/>
                      </a:solidFill>
                      <a:prstDash val="solid"/>
                      <a:round/>
                      <a:headEnd len="sm" w="sm" type="none"/>
                      <a:tailEnd len="sm" w="sm" type="none"/>
                    </a:lnB>
                    <a:solidFill>
                      <a:srgbClr val="FFD666"/>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Rp44,109,000</a:t>
                      </a:r>
                      <a:endParaRPr sz="600">
                        <a:solidFill>
                          <a:srgbClr val="434343"/>
                        </a:solidFill>
                        <a:latin typeface="Roboto"/>
                        <a:ea typeface="Roboto"/>
                        <a:cs typeface="Roboto"/>
                        <a:sym typeface="Roboto"/>
                      </a:endParaRPr>
                    </a:p>
                  </a:txBody>
                  <a:tcPr marT="19050" marB="19050" marR="76200" marL="76200" anchor="ctr">
                    <a:lnL cap="flat" cmpd="sng" w="9525">
                      <a:solidFill>
                        <a:srgbClr val="FED467"/>
                      </a:solidFill>
                      <a:prstDash val="solid"/>
                      <a:round/>
                      <a:headEnd len="sm" w="sm" type="none"/>
                      <a:tailEnd len="sm" w="sm" type="none"/>
                    </a:lnL>
                    <a:lnR cap="flat" cmpd="sng" w="9525">
                      <a:solidFill>
                        <a:srgbClr val="FED367"/>
                      </a:solidFill>
                      <a:prstDash val="solid"/>
                      <a:round/>
                      <a:headEnd len="sm" w="sm" type="none"/>
                      <a:tailEnd len="sm" w="sm" type="none"/>
                    </a:lnR>
                    <a:lnT cap="flat" cmpd="sng" w="9525">
                      <a:solidFill>
                        <a:srgbClr val="E98772"/>
                      </a:solidFill>
                      <a:prstDash val="solid"/>
                      <a:round/>
                      <a:headEnd len="sm" w="sm" type="none"/>
                      <a:tailEnd len="sm" w="sm" type="none"/>
                    </a:lnT>
                    <a:lnB cap="flat" cmpd="sng" w="9525">
                      <a:solidFill>
                        <a:srgbClr val="7EC281"/>
                      </a:solidFill>
                      <a:prstDash val="solid"/>
                      <a:round/>
                      <a:headEnd len="sm" w="sm" type="none"/>
                      <a:tailEnd len="sm" w="sm" type="none"/>
                    </a:lnB>
                    <a:solidFill>
                      <a:srgbClr val="FED467"/>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48</a:t>
                      </a:r>
                      <a:endParaRPr sz="600">
                        <a:solidFill>
                          <a:srgbClr val="434343"/>
                        </a:solidFill>
                        <a:latin typeface="Roboto"/>
                        <a:ea typeface="Roboto"/>
                        <a:cs typeface="Roboto"/>
                        <a:sym typeface="Roboto"/>
                      </a:endParaRPr>
                    </a:p>
                  </a:txBody>
                  <a:tcPr marT="19050" marB="19050" marR="76200" marL="76200" anchor="ctr">
                    <a:lnL cap="flat" cmpd="sng" w="9525">
                      <a:solidFill>
                        <a:srgbClr val="FED367"/>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ED367"/>
                      </a:solidFill>
                      <a:prstDash val="solid"/>
                      <a:round/>
                      <a:headEnd len="sm" w="sm" type="none"/>
                      <a:tailEnd len="sm" w="sm" type="none"/>
                    </a:lnT>
                    <a:lnB cap="flat" cmpd="sng" w="9525">
                      <a:solidFill>
                        <a:srgbClr val="FDD067"/>
                      </a:solidFill>
                      <a:prstDash val="solid"/>
                      <a:round/>
                      <a:headEnd len="sm" w="sm" type="none"/>
                      <a:tailEnd len="sm" w="sm" type="none"/>
                    </a:lnB>
                    <a:solidFill>
                      <a:srgbClr val="FED367"/>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Beauty &amp; Grooming</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F6B66B"/>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Rp5,829,429,800</a:t>
                      </a:r>
                      <a:endParaRPr b="1" sz="600">
                        <a:latin typeface="Roboto"/>
                        <a:ea typeface="Roboto"/>
                        <a:cs typeface="Roboto"/>
                        <a:sym typeface="Roboto"/>
                      </a:endParaRPr>
                    </a:p>
                  </a:txBody>
                  <a:tcPr marT="19050" marB="19050" marR="76200" marL="76200" anchor="ctr">
                    <a:lnL cap="flat" cmpd="sng" w="9525">
                      <a:solidFill>
                        <a:srgbClr val="F6B66B"/>
                      </a:solidFill>
                      <a:prstDash val="solid"/>
                      <a:round/>
                      <a:headEnd len="sm" w="sm" type="none"/>
                      <a:tailEnd len="sm" w="sm" type="none"/>
                    </a:lnL>
                    <a:lnR cap="flat" cmpd="sng" w="9525">
                      <a:solidFill>
                        <a:srgbClr val="7EC281"/>
                      </a:solidFill>
                      <a:prstDash val="solid"/>
                      <a:round/>
                      <a:headEnd len="sm" w="sm" type="none"/>
                      <a:tailEnd len="sm" w="sm" type="none"/>
                    </a:lnR>
                    <a:lnT cap="flat" cmpd="sng" w="9525">
                      <a:solidFill>
                        <a:srgbClr val="F6B66B"/>
                      </a:solidFill>
                      <a:prstDash val="solid"/>
                      <a:round/>
                      <a:headEnd len="sm" w="sm" type="none"/>
                      <a:tailEnd len="sm" w="sm" type="none"/>
                    </a:lnT>
                    <a:lnB cap="flat" cmpd="sng" w="9525">
                      <a:solidFill>
                        <a:srgbClr val="EF9D6F"/>
                      </a:solidFill>
                      <a:prstDash val="solid"/>
                      <a:round/>
                      <a:headEnd len="sm" w="sm" type="none"/>
                      <a:tailEnd len="sm" w="sm" type="none"/>
                    </a:lnB>
                    <a:solidFill>
                      <a:srgbClr val="CECE70"/>
                    </a:solidFill>
                  </a:tcPr>
                </a:tc>
                <a:tc>
                  <a:txBody>
                    <a:bodyPr/>
                    <a:lstStyle/>
                    <a:p>
                      <a:pPr indent="0" lvl="0" marL="0" rtl="0" algn="r">
                        <a:lnSpc>
                          <a:spcPct val="115000"/>
                        </a:lnSpc>
                        <a:spcBef>
                          <a:spcPts val="0"/>
                        </a:spcBef>
                        <a:spcAft>
                          <a:spcPts val="0"/>
                        </a:spcAft>
                        <a:buNone/>
                      </a:pPr>
                      <a:r>
                        <a:rPr b="1" lang="en" sz="600">
                          <a:solidFill>
                            <a:srgbClr val="FF0000"/>
                          </a:solidFill>
                          <a:latin typeface="Roboto"/>
                          <a:ea typeface="Roboto"/>
                          <a:cs typeface="Roboto"/>
                          <a:sym typeface="Roboto"/>
                        </a:rPr>
                        <a:t>Rp126,041,200</a:t>
                      </a:r>
                      <a:endParaRPr b="1" sz="600">
                        <a:solidFill>
                          <a:srgbClr val="FF0000"/>
                        </a:solidFill>
                        <a:latin typeface="Roboto"/>
                        <a:ea typeface="Roboto"/>
                        <a:cs typeface="Roboto"/>
                        <a:sym typeface="Roboto"/>
                      </a:endParaRPr>
                    </a:p>
                  </a:txBody>
                  <a:tcPr marT="19050" marB="19050" marR="76200" marL="76200" anchor="ctr">
                    <a:lnL cap="flat" cmpd="sng" w="9525">
                      <a:solidFill>
                        <a:srgbClr val="7EC281"/>
                      </a:solidFill>
                      <a:prstDash val="solid"/>
                      <a:round/>
                      <a:headEnd len="sm" w="sm" type="none"/>
                      <a:tailEnd len="sm" w="sm" type="none"/>
                    </a:lnL>
                    <a:lnR cap="flat" cmpd="sng" w="9525">
                      <a:solidFill>
                        <a:srgbClr val="7EC281"/>
                      </a:solidFill>
                      <a:prstDash val="solid"/>
                      <a:round/>
                      <a:headEnd len="sm" w="sm" type="none"/>
                      <a:tailEnd len="sm" w="sm" type="none"/>
                    </a:lnR>
                    <a:lnT cap="flat" cmpd="sng" w="9525">
                      <a:solidFill>
                        <a:srgbClr val="7EC281"/>
                      </a:solidFill>
                      <a:prstDash val="solid"/>
                      <a:round/>
                      <a:headEnd len="sm" w="sm" type="none"/>
                      <a:tailEnd len="sm" w="sm" type="none"/>
                    </a:lnT>
                    <a:lnB cap="flat" cmpd="sng" w="9525">
                      <a:solidFill>
                        <a:srgbClr val="EF9E6F"/>
                      </a:solidFill>
                      <a:prstDash val="solid"/>
                      <a:round/>
                      <a:headEnd len="sm" w="sm" type="none"/>
                      <a:tailEnd len="sm" w="sm" type="none"/>
                    </a:lnB>
                    <a:solidFill>
                      <a:srgbClr val="7EC281"/>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46</a:t>
                      </a:r>
                      <a:endParaRPr sz="600">
                        <a:solidFill>
                          <a:srgbClr val="434343"/>
                        </a:solidFill>
                        <a:latin typeface="Roboto"/>
                        <a:ea typeface="Roboto"/>
                        <a:cs typeface="Roboto"/>
                        <a:sym typeface="Roboto"/>
                      </a:endParaRPr>
                    </a:p>
                  </a:txBody>
                  <a:tcPr marT="19050" marB="19050" marR="76200" marL="76200" anchor="ctr">
                    <a:lnL cap="flat" cmpd="sng" w="9525">
                      <a:solidFill>
                        <a:srgbClr val="7EC281"/>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DD067"/>
                      </a:solidFill>
                      <a:prstDash val="solid"/>
                      <a:round/>
                      <a:headEnd len="sm" w="sm" type="none"/>
                      <a:tailEnd len="sm" w="sm" type="none"/>
                    </a:lnT>
                    <a:lnB cap="flat" cmpd="sng" w="9525">
                      <a:solidFill>
                        <a:srgbClr val="FDCF67"/>
                      </a:solidFill>
                      <a:prstDash val="solid"/>
                      <a:round/>
                      <a:headEnd len="sm" w="sm" type="none"/>
                      <a:tailEnd len="sm" w="sm" type="none"/>
                    </a:lnB>
                    <a:solidFill>
                      <a:srgbClr val="FDD067"/>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Computing</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F9D6F"/>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Rp782,882,000</a:t>
                      </a:r>
                      <a:endParaRPr sz="600">
                        <a:solidFill>
                          <a:srgbClr val="434343"/>
                        </a:solidFill>
                        <a:latin typeface="Roboto"/>
                        <a:ea typeface="Roboto"/>
                        <a:cs typeface="Roboto"/>
                        <a:sym typeface="Roboto"/>
                      </a:endParaRPr>
                    </a:p>
                  </a:txBody>
                  <a:tcPr marT="19050" marB="19050" marR="76200" marL="76200" anchor="ctr">
                    <a:lnL cap="flat" cmpd="sng" w="9525">
                      <a:solidFill>
                        <a:srgbClr val="EF9D6F"/>
                      </a:solidFill>
                      <a:prstDash val="solid"/>
                      <a:round/>
                      <a:headEnd len="sm" w="sm" type="none"/>
                      <a:tailEnd len="sm" w="sm" type="none"/>
                    </a:lnL>
                    <a:lnR cap="flat" cmpd="sng" w="9525">
                      <a:solidFill>
                        <a:srgbClr val="EF9D6F"/>
                      </a:solidFill>
                      <a:prstDash val="solid"/>
                      <a:round/>
                      <a:headEnd len="sm" w="sm" type="none"/>
                      <a:tailEnd len="sm" w="sm" type="none"/>
                    </a:lnR>
                    <a:lnT cap="flat" cmpd="sng" w="9525">
                      <a:solidFill>
                        <a:srgbClr val="EF9D6F"/>
                      </a:solidFill>
                      <a:prstDash val="solid"/>
                      <a:round/>
                      <a:headEnd len="sm" w="sm" type="none"/>
                      <a:tailEnd len="sm" w="sm" type="none"/>
                    </a:lnT>
                    <a:lnB cap="flat" cmpd="sng" w="9525">
                      <a:solidFill>
                        <a:srgbClr val="E98872"/>
                      </a:solidFill>
                      <a:prstDash val="solid"/>
                      <a:round/>
                      <a:headEnd len="sm" w="sm" type="none"/>
                      <a:tailEnd len="sm" w="sm" type="none"/>
                    </a:lnB>
                    <a:solidFill>
                      <a:srgbClr val="EF9D6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Rp17,108,000</a:t>
                      </a:r>
                      <a:endParaRPr sz="600">
                        <a:solidFill>
                          <a:srgbClr val="434343"/>
                        </a:solidFill>
                        <a:latin typeface="Roboto"/>
                        <a:ea typeface="Roboto"/>
                        <a:cs typeface="Roboto"/>
                        <a:sym typeface="Roboto"/>
                      </a:endParaRPr>
                    </a:p>
                  </a:txBody>
                  <a:tcPr marT="19050" marB="19050" marR="76200" marL="76200" anchor="ctr">
                    <a:lnL cap="flat" cmpd="sng" w="9525">
                      <a:solidFill>
                        <a:srgbClr val="EF9D6F"/>
                      </a:solidFill>
                      <a:prstDash val="solid"/>
                      <a:round/>
                      <a:headEnd len="sm" w="sm" type="none"/>
                      <a:tailEnd len="sm" w="sm" type="none"/>
                    </a:lnL>
                    <a:lnR cap="flat" cmpd="sng" w="9525">
                      <a:solidFill>
                        <a:srgbClr val="EF9E6F"/>
                      </a:solidFill>
                      <a:prstDash val="solid"/>
                      <a:round/>
                      <a:headEnd len="sm" w="sm" type="none"/>
                      <a:tailEnd len="sm" w="sm" type="none"/>
                    </a:lnR>
                    <a:lnT cap="flat" cmpd="sng" w="9525">
                      <a:solidFill>
                        <a:srgbClr val="EF9E6F"/>
                      </a:solidFill>
                      <a:prstDash val="solid"/>
                      <a:round/>
                      <a:headEnd len="sm" w="sm" type="none"/>
                      <a:tailEnd len="sm" w="sm" type="none"/>
                    </a:lnT>
                    <a:lnB cap="flat" cmpd="sng" w="9525">
                      <a:solidFill>
                        <a:srgbClr val="EF9E6F"/>
                      </a:solidFill>
                      <a:prstDash val="solid"/>
                      <a:round/>
                      <a:headEnd len="sm" w="sm" type="none"/>
                      <a:tailEnd len="sm" w="sm" type="none"/>
                    </a:lnB>
                    <a:solidFill>
                      <a:srgbClr val="EF9E6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46</a:t>
                      </a:r>
                      <a:endParaRPr sz="600">
                        <a:solidFill>
                          <a:srgbClr val="434343"/>
                        </a:solidFill>
                        <a:latin typeface="Roboto"/>
                        <a:ea typeface="Roboto"/>
                        <a:cs typeface="Roboto"/>
                        <a:sym typeface="Roboto"/>
                      </a:endParaRPr>
                    </a:p>
                  </a:txBody>
                  <a:tcPr marT="19050" marB="19050" marR="76200" marL="76200" anchor="ctr">
                    <a:lnL cap="flat" cmpd="sng" w="9525">
                      <a:solidFill>
                        <a:srgbClr val="EF9E6F"/>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DCF67"/>
                      </a:solidFill>
                      <a:prstDash val="solid"/>
                      <a:round/>
                      <a:headEnd len="sm" w="sm" type="none"/>
                      <a:tailEnd len="sm" w="sm" type="none"/>
                    </a:lnT>
                    <a:lnB cap="flat" cmpd="sng" w="9525">
                      <a:solidFill>
                        <a:srgbClr val="F8BD6A"/>
                      </a:solidFill>
                      <a:prstDash val="solid"/>
                      <a:round/>
                      <a:headEnd len="sm" w="sm" type="none"/>
                      <a:tailEnd len="sm" w="sm" type="none"/>
                    </a:lnB>
                    <a:solidFill>
                      <a:srgbClr val="FDCF67"/>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Kids &amp; Baby</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98872"/>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8F9FA"/>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Rp1,369,652,000</a:t>
                      </a:r>
                      <a:endParaRPr sz="600">
                        <a:solidFill>
                          <a:srgbClr val="434343"/>
                        </a:solidFill>
                        <a:latin typeface="Roboto"/>
                        <a:ea typeface="Roboto"/>
                        <a:cs typeface="Roboto"/>
                        <a:sym typeface="Roboto"/>
                      </a:endParaRPr>
                    </a:p>
                  </a:txBody>
                  <a:tcPr marT="19050" marB="19050" marR="76200" marL="76200" anchor="ctr">
                    <a:lnL cap="flat" cmpd="sng" w="9525">
                      <a:solidFill>
                        <a:srgbClr val="E98872"/>
                      </a:solidFill>
                      <a:prstDash val="solid"/>
                      <a:round/>
                      <a:headEnd len="sm" w="sm" type="none"/>
                      <a:tailEnd len="sm" w="sm" type="none"/>
                    </a:lnL>
                    <a:lnR cap="flat" cmpd="sng" w="9525">
                      <a:solidFill>
                        <a:srgbClr val="F6B66B"/>
                      </a:solidFill>
                      <a:prstDash val="solid"/>
                      <a:round/>
                      <a:headEnd len="sm" w="sm" type="none"/>
                      <a:tailEnd len="sm" w="sm" type="none"/>
                    </a:lnR>
                    <a:lnT cap="flat" cmpd="sng" w="9525">
                      <a:solidFill>
                        <a:srgbClr val="E98872"/>
                      </a:solidFill>
                      <a:prstDash val="solid"/>
                      <a:round/>
                      <a:headEnd len="sm" w="sm" type="none"/>
                      <a:tailEnd len="sm" w="sm" type="none"/>
                    </a:lnT>
                    <a:lnB cap="flat" cmpd="sng" w="9525">
                      <a:solidFill>
                        <a:srgbClr val="E98772"/>
                      </a:solidFill>
                      <a:prstDash val="solid"/>
                      <a:round/>
                      <a:headEnd len="sm" w="sm" type="none"/>
                      <a:tailEnd len="sm" w="sm" type="none"/>
                    </a:lnB>
                    <a:solidFill>
                      <a:srgbClr val="F6B66B"/>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Rp38,198,000</a:t>
                      </a:r>
                      <a:endParaRPr sz="600">
                        <a:solidFill>
                          <a:srgbClr val="434343"/>
                        </a:solidFill>
                        <a:latin typeface="Roboto"/>
                        <a:ea typeface="Roboto"/>
                        <a:cs typeface="Roboto"/>
                        <a:sym typeface="Roboto"/>
                      </a:endParaRPr>
                    </a:p>
                  </a:txBody>
                  <a:tcPr marT="19050" marB="19050" marR="76200" marL="76200" anchor="ctr">
                    <a:lnL cap="flat" cmpd="sng" w="9525">
                      <a:solidFill>
                        <a:srgbClr val="F6B66B"/>
                      </a:solidFill>
                      <a:prstDash val="solid"/>
                      <a:round/>
                      <a:headEnd len="sm" w="sm" type="none"/>
                      <a:tailEnd len="sm" w="sm" type="none"/>
                    </a:lnL>
                    <a:lnR cap="flat" cmpd="sng" w="9525">
                      <a:solidFill>
                        <a:srgbClr val="F8BD6A"/>
                      </a:solidFill>
                      <a:prstDash val="solid"/>
                      <a:round/>
                      <a:headEnd len="sm" w="sm" type="none"/>
                      <a:tailEnd len="sm" w="sm" type="none"/>
                    </a:lnR>
                    <a:lnT cap="flat" cmpd="sng" w="9525">
                      <a:solidFill>
                        <a:srgbClr val="EF9E6F"/>
                      </a:solidFill>
                      <a:prstDash val="solid"/>
                      <a:round/>
                      <a:headEnd len="sm" w="sm" type="none"/>
                      <a:tailEnd len="sm" w="sm" type="none"/>
                    </a:lnT>
                    <a:lnB cap="flat" cmpd="sng" w="9525">
                      <a:solidFill>
                        <a:srgbClr val="FBC868"/>
                      </a:solidFill>
                      <a:prstDash val="solid"/>
                      <a:round/>
                      <a:headEnd len="sm" w="sm" type="none"/>
                      <a:tailEnd len="sm" w="sm" type="none"/>
                    </a:lnB>
                    <a:solidFill>
                      <a:srgbClr val="FBC868"/>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36</a:t>
                      </a:r>
                      <a:endParaRPr sz="600">
                        <a:solidFill>
                          <a:srgbClr val="434343"/>
                        </a:solidFill>
                        <a:latin typeface="Roboto"/>
                        <a:ea typeface="Roboto"/>
                        <a:cs typeface="Roboto"/>
                        <a:sym typeface="Roboto"/>
                      </a:endParaRPr>
                    </a:p>
                  </a:txBody>
                  <a:tcPr marT="19050" marB="19050" marR="76200" marL="76200" anchor="ctr">
                    <a:lnL cap="flat" cmpd="sng" w="9525">
                      <a:solidFill>
                        <a:srgbClr val="F8BD6A"/>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8BD6A"/>
                      </a:solidFill>
                      <a:prstDash val="solid"/>
                      <a:round/>
                      <a:headEnd len="sm" w="sm" type="none"/>
                      <a:tailEnd len="sm" w="sm" type="none"/>
                    </a:lnT>
                    <a:lnB cap="flat" cmpd="sng" w="9525">
                      <a:solidFill>
                        <a:srgbClr val="F6B66B"/>
                      </a:solidFill>
                      <a:prstDash val="solid"/>
                      <a:round/>
                      <a:headEnd len="sm" w="sm" type="none"/>
                      <a:tailEnd len="sm" w="sm" type="none"/>
                    </a:lnB>
                    <a:solidFill>
                      <a:srgbClr val="F8BD6A"/>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Appliances</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98772"/>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Rp1,976,429,000</a:t>
                      </a:r>
                      <a:endParaRPr sz="600">
                        <a:solidFill>
                          <a:srgbClr val="434343"/>
                        </a:solidFill>
                        <a:latin typeface="Roboto"/>
                        <a:ea typeface="Roboto"/>
                        <a:cs typeface="Roboto"/>
                        <a:sym typeface="Roboto"/>
                      </a:endParaRPr>
                    </a:p>
                  </a:txBody>
                  <a:tcPr marT="19050" marB="19050" marR="76200" marL="76200" anchor="ctr">
                    <a:lnL cap="flat" cmpd="sng" w="9525">
                      <a:solidFill>
                        <a:srgbClr val="E98772"/>
                      </a:solidFill>
                      <a:prstDash val="solid"/>
                      <a:round/>
                      <a:headEnd len="sm" w="sm" type="none"/>
                      <a:tailEnd len="sm" w="sm" type="none"/>
                    </a:lnL>
                    <a:lnR cap="flat" cmpd="sng" w="9525">
                      <a:solidFill>
                        <a:srgbClr val="E4D26B"/>
                      </a:solidFill>
                      <a:prstDash val="solid"/>
                      <a:round/>
                      <a:headEnd len="sm" w="sm" type="none"/>
                      <a:tailEnd len="sm" w="sm" type="none"/>
                    </a:lnR>
                    <a:lnT cap="flat" cmpd="sng" w="9525">
                      <a:solidFill>
                        <a:srgbClr val="E98772"/>
                      </a:solidFill>
                      <a:prstDash val="solid"/>
                      <a:round/>
                      <a:headEnd len="sm" w="sm" type="none"/>
                      <a:tailEnd len="sm" w="sm" type="none"/>
                    </a:lnT>
                    <a:lnB cap="flat" cmpd="sng" w="9525">
                      <a:solidFill>
                        <a:srgbClr val="E78073"/>
                      </a:solidFill>
                      <a:prstDash val="solid"/>
                      <a:round/>
                      <a:headEnd len="sm" w="sm" type="none"/>
                      <a:tailEnd len="sm" w="sm" type="none"/>
                    </a:lnB>
                    <a:solidFill>
                      <a:srgbClr val="FDD067"/>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Rp61,761,000</a:t>
                      </a:r>
                      <a:endParaRPr sz="600">
                        <a:solidFill>
                          <a:srgbClr val="434343"/>
                        </a:solidFill>
                        <a:latin typeface="Roboto"/>
                        <a:ea typeface="Roboto"/>
                        <a:cs typeface="Roboto"/>
                        <a:sym typeface="Roboto"/>
                      </a:endParaRPr>
                    </a:p>
                  </a:txBody>
                  <a:tcPr marT="19050" marB="19050" marR="76200" marL="76200" anchor="ctr">
                    <a:lnL cap="flat" cmpd="sng" w="9525">
                      <a:solidFill>
                        <a:srgbClr val="E4D26B"/>
                      </a:solidFill>
                      <a:prstDash val="solid"/>
                      <a:round/>
                      <a:headEnd len="sm" w="sm" type="none"/>
                      <a:tailEnd len="sm" w="sm" type="none"/>
                    </a:lnL>
                    <a:lnR cap="flat" cmpd="sng" w="9525">
                      <a:solidFill>
                        <a:srgbClr val="F6B66B"/>
                      </a:solidFill>
                      <a:prstDash val="solid"/>
                      <a:round/>
                      <a:headEnd len="sm" w="sm" type="none"/>
                      <a:tailEnd len="sm" w="sm" type="none"/>
                    </a:lnR>
                    <a:lnT cap="flat" cmpd="sng" w="9525">
                      <a:solidFill>
                        <a:srgbClr val="FBC868"/>
                      </a:solidFill>
                      <a:prstDash val="solid"/>
                      <a:round/>
                      <a:headEnd len="sm" w="sm" type="none"/>
                      <a:tailEnd len="sm" w="sm" type="none"/>
                    </a:lnT>
                    <a:lnB cap="flat" cmpd="sng" w="9525">
                      <a:solidFill>
                        <a:srgbClr val="57BB8A"/>
                      </a:solidFill>
                      <a:prstDash val="solid"/>
                      <a:round/>
                      <a:headEnd len="sm" w="sm" type="none"/>
                      <a:tailEnd len="sm" w="sm" type="none"/>
                    </a:lnB>
                    <a:solidFill>
                      <a:srgbClr val="E4D26B"/>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32</a:t>
                      </a:r>
                      <a:endParaRPr sz="600">
                        <a:solidFill>
                          <a:srgbClr val="434343"/>
                        </a:solidFill>
                        <a:latin typeface="Roboto"/>
                        <a:ea typeface="Roboto"/>
                        <a:cs typeface="Roboto"/>
                        <a:sym typeface="Roboto"/>
                      </a:endParaRPr>
                    </a:p>
                  </a:txBody>
                  <a:tcPr marT="19050" marB="19050" marR="76200" marL="76200" anchor="ctr">
                    <a:lnL cap="flat" cmpd="sng" w="9525">
                      <a:solidFill>
                        <a:srgbClr val="F6B66B"/>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6B66B"/>
                      </a:solidFill>
                      <a:prstDash val="solid"/>
                      <a:round/>
                      <a:headEnd len="sm" w="sm" type="none"/>
                      <a:tailEnd len="sm" w="sm" type="none"/>
                    </a:lnT>
                    <a:lnB cap="flat" cmpd="sng" w="9525">
                      <a:solidFill>
                        <a:srgbClr val="F5B26C"/>
                      </a:solidFill>
                      <a:prstDash val="solid"/>
                      <a:round/>
                      <a:headEnd len="sm" w="sm" type="none"/>
                      <a:tailEnd len="sm" w="sm" type="none"/>
                    </a:lnB>
                    <a:solidFill>
                      <a:srgbClr val="F6B66B"/>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Superstore</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78073"/>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F8F9FA"/>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b="1" lang="en" sz="600">
                          <a:latin typeface="Roboto"/>
                          <a:ea typeface="Roboto"/>
                          <a:cs typeface="Roboto"/>
                          <a:sym typeface="Roboto"/>
                        </a:rPr>
                        <a:t>Rp4,447,251,200</a:t>
                      </a:r>
                      <a:endParaRPr b="1" sz="600">
                        <a:latin typeface="Roboto"/>
                        <a:ea typeface="Roboto"/>
                        <a:cs typeface="Roboto"/>
                        <a:sym typeface="Roboto"/>
                      </a:endParaRPr>
                    </a:p>
                  </a:txBody>
                  <a:tcPr marT="19050" marB="19050" marR="76200" marL="76200" anchor="ctr">
                    <a:lnL cap="flat" cmpd="sng" w="9525">
                      <a:solidFill>
                        <a:srgbClr val="E78073"/>
                      </a:solidFill>
                      <a:prstDash val="solid"/>
                      <a:round/>
                      <a:headEnd len="sm" w="sm" type="none"/>
                      <a:tailEnd len="sm" w="sm" type="none"/>
                    </a:lnL>
                    <a:lnR cap="flat" cmpd="sng" w="9525">
                      <a:solidFill>
                        <a:srgbClr val="57BB8A"/>
                      </a:solidFill>
                      <a:prstDash val="solid"/>
                      <a:round/>
                      <a:headEnd len="sm" w="sm" type="none"/>
                      <a:tailEnd len="sm" w="sm" type="none"/>
                    </a:lnR>
                    <a:lnT cap="flat" cmpd="sng" w="9525">
                      <a:solidFill>
                        <a:srgbClr val="E78073"/>
                      </a:solidFill>
                      <a:prstDash val="solid"/>
                      <a:round/>
                      <a:headEnd len="sm" w="sm" type="none"/>
                      <a:tailEnd len="sm" w="sm" type="none"/>
                    </a:lnT>
                    <a:lnB cap="flat" cmpd="sng" w="9525">
                      <a:solidFill>
                        <a:srgbClr val="E67C73"/>
                      </a:solidFill>
                      <a:prstDash val="solid"/>
                      <a:round/>
                      <a:headEnd len="sm" w="sm" type="none"/>
                      <a:tailEnd len="sm" w="sm" type="none"/>
                    </a:lnB>
                    <a:solidFill>
                      <a:srgbClr val="E0D16C"/>
                    </a:solidFill>
                  </a:tcPr>
                </a:tc>
                <a:tc>
                  <a:txBody>
                    <a:bodyPr/>
                    <a:lstStyle/>
                    <a:p>
                      <a:pPr indent="0" lvl="0" marL="0" rtl="0" algn="r">
                        <a:lnSpc>
                          <a:spcPct val="115000"/>
                        </a:lnSpc>
                        <a:spcBef>
                          <a:spcPts val="0"/>
                        </a:spcBef>
                        <a:spcAft>
                          <a:spcPts val="0"/>
                        </a:spcAft>
                        <a:buNone/>
                      </a:pPr>
                      <a:r>
                        <a:rPr b="1" lang="en" sz="600">
                          <a:solidFill>
                            <a:srgbClr val="FF0000"/>
                          </a:solidFill>
                          <a:latin typeface="Roboto"/>
                          <a:ea typeface="Roboto"/>
                          <a:cs typeface="Roboto"/>
                          <a:sym typeface="Roboto"/>
                        </a:rPr>
                        <a:t>Rp149,850,800</a:t>
                      </a:r>
                      <a:endParaRPr b="1" sz="600">
                        <a:solidFill>
                          <a:srgbClr val="FF0000"/>
                        </a:solidFill>
                        <a:latin typeface="Roboto"/>
                        <a:ea typeface="Roboto"/>
                        <a:cs typeface="Roboto"/>
                        <a:sym typeface="Roboto"/>
                      </a:endParaRPr>
                    </a:p>
                  </a:txBody>
                  <a:tcPr marT="19050" marB="19050" marR="76200" marL="76200" anchor="ctr">
                    <a:lnL cap="flat" cmpd="sng" w="9525">
                      <a:solidFill>
                        <a:srgbClr val="57BB8A"/>
                      </a:solidFill>
                      <a:prstDash val="solid"/>
                      <a:round/>
                      <a:headEnd len="sm" w="sm" type="none"/>
                      <a:tailEnd len="sm" w="sm" type="none"/>
                    </a:lnL>
                    <a:lnR cap="flat" cmpd="sng" w="9525">
                      <a:solidFill>
                        <a:srgbClr val="57BB8A"/>
                      </a:solidFill>
                      <a:prstDash val="solid"/>
                      <a:round/>
                      <a:headEnd len="sm" w="sm" type="none"/>
                      <a:tailEnd len="sm" w="sm" type="none"/>
                    </a:lnR>
                    <a:lnT cap="flat" cmpd="sng" w="9525">
                      <a:solidFill>
                        <a:srgbClr val="57BB8A"/>
                      </a:solidFill>
                      <a:prstDash val="solid"/>
                      <a:round/>
                      <a:headEnd len="sm" w="sm" type="none"/>
                      <a:tailEnd len="sm" w="sm" type="none"/>
                    </a:lnT>
                    <a:lnB cap="flat" cmpd="sng" w="9525">
                      <a:solidFill>
                        <a:srgbClr val="E67C73"/>
                      </a:solidFill>
                      <a:prstDash val="solid"/>
                      <a:round/>
                      <a:headEnd len="sm" w="sm" type="none"/>
                      <a:tailEnd len="sm" w="sm" type="none"/>
                    </a:lnB>
                    <a:solidFill>
                      <a:srgbClr val="57BB8A"/>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30</a:t>
                      </a:r>
                      <a:endParaRPr sz="600">
                        <a:solidFill>
                          <a:srgbClr val="434343"/>
                        </a:solidFill>
                        <a:latin typeface="Roboto"/>
                        <a:ea typeface="Roboto"/>
                        <a:cs typeface="Roboto"/>
                        <a:sym typeface="Roboto"/>
                      </a:endParaRPr>
                    </a:p>
                  </a:txBody>
                  <a:tcPr marT="19050" marB="19050" marR="76200" marL="76200" anchor="ctr">
                    <a:lnL cap="flat" cmpd="sng" w="9525">
                      <a:solidFill>
                        <a:srgbClr val="57BB8A"/>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F5B26C"/>
                      </a:solidFill>
                      <a:prstDash val="solid"/>
                      <a:round/>
                      <a:headEnd len="sm" w="sm" type="none"/>
                      <a:tailEnd len="sm" w="sm" type="none"/>
                    </a:lnT>
                    <a:lnB cap="flat" cmpd="sng" w="9525">
                      <a:solidFill>
                        <a:srgbClr val="E67C73"/>
                      </a:solidFill>
                      <a:prstDash val="solid"/>
                      <a:round/>
                      <a:headEnd len="sm" w="sm" type="none"/>
                      <a:tailEnd len="sm" w="sm" type="none"/>
                    </a:lnB>
                    <a:solidFill>
                      <a:srgbClr val="F5B26C"/>
                    </a:solidFill>
                  </a:tcPr>
                </a:tc>
              </a:tr>
              <a:tr h="143875">
                <a:tc>
                  <a:txBody>
                    <a:bodyPr/>
                    <a:lstStyle/>
                    <a:p>
                      <a:pPr indent="0" lvl="0" marL="0" rtl="0" algn="l">
                        <a:lnSpc>
                          <a:spcPct val="115000"/>
                        </a:lnSpc>
                        <a:spcBef>
                          <a:spcPts val="0"/>
                        </a:spcBef>
                        <a:spcAft>
                          <a:spcPts val="0"/>
                        </a:spcAft>
                        <a:buNone/>
                      </a:pPr>
                      <a:r>
                        <a:rPr lang="en" sz="600">
                          <a:solidFill>
                            <a:srgbClr val="434343"/>
                          </a:solidFill>
                          <a:latin typeface="Roboto"/>
                          <a:ea typeface="Roboto"/>
                          <a:cs typeface="Roboto"/>
                          <a:sym typeface="Roboto"/>
                        </a:rPr>
                        <a:t>Others</a:t>
                      </a:r>
                      <a:endParaRPr sz="600">
                        <a:solidFill>
                          <a:srgbClr val="434343"/>
                        </a:solidFill>
                        <a:latin typeface="Roboto"/>
                        <a:ea typeface="Roboto"/>
                        <a:cs typeface="Roboto"/>
                        <a:sym typeface="Roboto"/>
                      </a:endParaRPr>
                    </a:p>
                  </a:txBody>
                  <a:tcPr marT="19050" marB="19050" marR="76200" marL="76200" anchor="ctr">
                    <a:lnL cap="flat" cmpd="sng" w="9525">
                      <a:solidFill>
                        <a:srgbClr val="284E3F"/>
                      </a:solidFill>
                      <a:prstDash val="solid"/>
                      <a:round/>
                      <a:headEnd len="sm" w="sm" type="none"/>
                      <a:tailEnd len="sm" w="sm" type="none"/>
                    </a:lnL>
                    <a:lnR cap="flat" cmpd="sng" w="9525">
                      <a:solidFill>
                        <a:srgbClr val="E67C73"/>
                      </a:solidFill>
                      <a:prstDash val="solid"/>
                      <a:round/>
                      <a:headEnd len="sm" w="sm" type="none"/>
                      <a:tailEnd len="sm" w="sm" type="none"/>
                    </a:lnR>
                    <a:lnT cap="flat" cmpd="sng" w="9525">
                      <a:solidFill>
                        <a:srgbClr val="F8F9FA"/>
                      </a:solidFill>
                      <a:prstDash val="solid"/>
                      <a:round/>
                      <a:headEnd len="sm" w="sm" type="none"/>
                      <a:tailEnd len="sm" w="sm" type="none"/>
                    </a:lnT>
                    <a:lnB cap="flat" cmpd="sng" w="9525">
                      <a:solidFill>
                        <a:srgbClr val="284E3F"/>
                      </a:solidFill>
                      <a:prstDash val="solid"/>
                      <a:round/>
                      <a:headEnd len="sm" w="sm" type="none"/>
                      <a:tailEnd len="sm" w="sm" type="none"/>
                    </a:lnB>
                    <a:solidFill>
                      <a:srgbClr val="FFFFFF"/>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Rp12,500,000</a:t>
                      </a:r>
                      <a:endParaRPr sz="600">
                        <a:solidFill>
                          <a:srgbClr val="434343"/>
                        </a:solidFill>
                        <a:latin typeface="Roboto"/>
                        <a:ea typeface="Roboto"/>
                        <a:cs typeface="Roboto"/>
                        <a:sym typeface="Roboto"/>
                      </a:endParaRPr>
                    </a:p>
                  </a:txBody>
                  <a:tcPr marT="19050" marB="19050" marR="76200" marL="76200" anchor="ctr">
                    <a:lnL cap="flat" cmpd="sng" w="9525">
                      <a:solidFill>
                        <a:srgbClr val="E67C73"/>
                      </a:solidFill>
                      <a:prstDash val="solid"/>
                      <a:round/>
                      <a:headEnd len="sm" w="sm" type="none"/>
                      <a:tailEnd len="sm" w="sm" type="none"/>
                    </a:lnL>
                    <a:lnR cap="flat" cmpd="sng" w="9525">
                      <a:solidFill>
                        <a:srgbClr val="E67C73"/>
                      </a:solidFill>
                      <a:prstDash val="solid"/>
                      <a:round/>
                      <a:headEnd len="sm" w="sm" type="none"/>
                      <a:tailEnd len="sm" w="sm" type="none"/>
                    </a:lnR>
                    <a:lnT cap="flat" cmpd="sng" w="9525">
                      <a:solidFill>
                        <a:srgbClr val="E67C73"/>
                      </a:solidFill>
                      <a:prstDash val="solid"/>
                      <a:round/>
                      <a:headEnd len="sm" w="sm" type="none"/>
                      <a:tailEnd len="sm" w="sm" type="none"/>
                    </a:lnT>
                    <a:lnB cap="flat" cmpd="sng" w="9525">
                      <a:solidFill>
                        <a:srgbClr val="284E3F"/>
                      </a:solidFill>
                      <a:prstDash val="solid"/>
                      <a:round/>
                      <a:headEnd len="sm" w="sm" type="none"/>
                      <a:tailEnd len="sm" w="sm" type="none"/>
                    </a:lnB>
                    <a:solidFill>
                      <a:srgbClr val="E67C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Rp0</a:t>
                      </a:r>
                      <a:endParaRPr sz="600">
                        <a:solidFill>
                          <a:srgbClr val="434343"/>
                        </a:solidFill>
                        <a:latin typeface="Roboto"/>
                        <a:ea typeface="Roboto"/>
                        <a:cs typeface="Roboto"/>
                        <a:sym typeface="Roboto"/>
                      </a:endParaRPr>
                    </a:p>
                  </a:txBody>
                  <a:tcPr marT="19050" marB="19050" marR="76200" marL="76200" anchor="ctr">
                    <a:lnL cap="flat" cmpd="sng" w="9525">
                      <a:solidFill>
                        <a:srgbClr val="E67C73"/>
                      </a:solidFill>
                      <a:prstDash val="solid"/>
                      <a:round/>
                      <a:headEnd len="sm" w="sm" type="none"/>
                      <a:tailEnd len="sm" w="sm" type="none"/>
                    </a:lnL>
                    <a:lnR cap="flat" cmpd="sng" w="9525">
                      <a:solidFill>
                        <a:srgbClr val="E67C73"/>
                      </a:solidFill>
                      <a:prstDash val="solid"/>
                      <a:round/>
                      <a:headEnd len="sm" w="sm" type="none"/>
                      <a:tailEnd len="sm" w="sm" type="none"/>
                    </a:lnR>
                    <a:lnT cap="flat" cmpd="sng" w="9525">
                      <a:solidFill>
                        <a:srgbClr val="E67C73"/>
                      </a:solidFill>
                      <a:prstDash val="solid"/>
                      <a:round/>
                      <a:headEnd len="sm" w="sm" type="none"/>
                      <a:tailEnd len="sm" w="sm" type="none"/>
                    </a:lnT>
                    <a:lnB cap="flat" cmpd="sng" w="9525">
                      <a:solidFill>
                        <a:srgbClr val="284E3F"/>
                      </a:solidFill>
                      <a:prstDash val="solid"/>
                      <a:round/>
                      <a:headEnd len="sm" w="sm" type="none"/>
                      <a:tailEnd len="sm" w="sm" type="none"/>
                    </a:lnB>
                    <a:solidFill>
                      <a:srgbClr val="E67C73"/>
                    </a:solidFill>
                  </a:tcPr>
                </a:tc>
                <a:tc>
                  <a:txBody>
                    <a:bodyPr/>
                    <a:lstStyle/>
                    <a:p>
                      <a:pPr indent="0" lvl="0" marL="0" rtl="0" algn="r">
                        <a:lnSpc>
                          <a:spcPct val="115000"/>
                        </a:lnSpc>
                        <a:spcBef>
                          <a:spcPts val="0"/>
                        </a:spcBef>
                        <a:spcAft>
                          <a:spcPts val="0"/>
                        </a:spcAft>
                        <a:buNone/>
                      </a:pPr>
                      <a:r>
                        <a:rPr lang="en" sz="600">
                          <a:solidFill>
                            <a:srgbClr val="434343"/>
                          </a:solidFill>
                          <a:latin typeface="Roboto"/>
                          <a:ea typeface="Roboto"/>
                          <a:cs typeface="Roboto"/>
                          <a:sym typeface="Roboto"/>
                        </a:rPr>
                        <a:t>0</a:t>
                      </a:r>
                      <a:endParaRPr sz="600">
                        <a:solidFill>
                          <a:srgbClr val="434343"/>
                        </a:solidFill>
                        <a:latin typeface="Roboto"/>
                        <a:ea typeface="Roboto"/>
                        <a:cs typeface="Roboto"/>
                        <a:sym typeface="Roboto"/>
                      </a:endParaRPr>
                    </a:p>
                  </a:txBody>
                  <a:tcPr marT="19050" marB="19050" marR="76200" marL="76200" anchor="ctr">
                    <a:lnL cap="flat" cmpd="sng" w="9525">
                      <a:solidFill>
                        <a:srgbClr val="E67C73"/>
                      </a:solidFill>
                      <a:prstDash val="solid"/>
                      <a:round/>
                      <a:headEnd len="sm" w="sm" type="none"/>
                      <a:tailEnd len="sm" w="sm" type="none"/>
                    </a:lnL>
                    <a:lnR cap="flat" cmpd="sng" w="9525">
                      <a:solidFill>
                        <a:srgbClr val="284E3F"/>
                      </a:solidFill>
                      <a:prstDash val="solid"/>
                      <a:round/>
                      <a:headEnd len="sm" w="sm" type="none"/>
                      <a:tailEnd len="sm" w="sm" type="none"/>
                    </a:lnR>
                    <a:lnT cap="flat" cmpd="sng" w="9525">
                      <a:solidFill>
                        <a:srgbClr val="E67C73"/>
                      </a:solidFill>
                      <a:prstDash val="solid"/>
                      <a:round/>
                      <a:headEnd len="sm" w="sm" type="none"/>
                      <a:tailEnd len="sm" w="sm" type="none"/>
                    </a:lnT>
                    <a:lnB cap="flat" cmpd="sng" w="9525">
                      <a:solidFill>
                        <a:srgbClr val="284E3F"/>
                      </a:solidFill>
                      <a:prstDash val="solid"/>
                      <a:round/>
                      <a:headEnd len="sm" w="sm" type="none"/>
                      <a:tailEnd len="sm" w="sm" type="none"/>
                    </a:lnB>
                    <a:solidFill>
                      <a:srgbClr val="E67C73"/>
                    </a:solidFill>
                  </a:tcPr>
                </a:tc>
              </a:tr>
            </a:tbl>
          </a:graphicData>
        </a:graphic>
      </p:graphicFrame>
      <p:sp>
        <p:nvSpPr>
          <p:cNvPr id="349" name="Google Shape;349;p46"/>
          <p:cNvSpPr txBox="1"/>
          <p:nvPr/>
        </p:nvSpPr>
        <p:spPr>
          <a:xfrm>
            <a:off x="266700" y="600669"/>
            <a:ext cx="3000000" cy="307800"/>
          </a:xfrm>
          <a:prstGeom prst="rect">
            <a:avLst/>
          </a:prstGeom>
          <a:noFill/>
          <a:ln>
            <a:noFill/>
          </a:ln>
        </p:spPr>
        <p:txBody>
          <a:bodyPr anchorCtr="0" anchor="t" bIns="91425" lIns="91425" spcFirstLastPara="1" rIns="91425" wrap="square" tIns="91425">
            <a:spAutoFit/>
          </a:bodyPr>
          <a:lstStyle/>
          <a:p>
            <a:pPr indent="-228600" lvl="0" marL="171450" rtl="0" algn="l">
              <a:lnSpc>
                <a:spcPct val="100000"/>
              </a:lnSpc>
              <a:spcBef>
                <a:spcPts val="0"/>
              </a:spcBef>
              <a:spcAft>
                <a:spcPts val="0"/>
              </a:spcAft>
              <a:buNone/>
            </a:pPr>
            <a:r>
              <a:rPr b="1" lang="en" sz="800">
                <a:solidFill>
                  <a:schemeClr val="dk1"/>
                </a:solidFill>
              </a:rPr>
              <a:t>Heatmap Analysis</a:t>
            </a:r>
            <a:endParaRPr b="1" sz="800">
              <a:solidFill>
                <a:schemeClr val="dk1"/>
              </a:solidFill>
            </a:endParaRPr>
          </a:p>
        </p:txBody>
      </p:sp>
      <p:sp>
        <p:nvSpPr>
          <p:cNvPr id="350" name="Google Shape;350;p46"/>
          <p:cNvSpPr txBox="1"/>
          <p:nvPr/>
        </p:nvSpPr>
        <p:spPr>
          <a:xfrm>
            <a:off x="320175" y="3064675"/>
            <a:ext cx="40065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700">
                <a:solidFill>
                  <a:schemeClr val="dk1"/>
                </a:solidFill>
              </a:rPr>
              <a:t>The heatmap aggregates data from three campaign periods, summarizing key metrics such as revenue, and discounts and ratio revenue discount for each category.</a:t>
            </a:r>
            <a:endParaRPr sz="700">
              <a:solidFill>
                <a:schemeClr val="dk1"/>
              </a:solidFill>
            </a:endParaRPr>
          </a:p>
        </p:txBody>
      </p:sp>
      <p:sp>
        <p:nvSpPr>
          <p:cNvPr id="351" name="Google Shape;351;p46"/>
          <p:cNvSpPr txBox="1"/>
          <p:nvPr/>
        </p:nvSpPr>
        <p:spPr>
          <a:xfrm>
            <a:off x="4647000" y="3064675"/>
            <a:ext cx="4318200" cy="400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 sz="700">
                <a:solidFill>
                  <a:schemeClr val="dk1"/>
                </a:solidFill>
              </a:rPr>
              <a:t>The bar chart illustrates the </a:t>
            </a:r>
            <a:r>
              <a:rPr b="1" lang="en" sz="700">
                <a:solidFill>
                  <a:schemeClr val="dk1"/>
                </a:solidFill>
              </a:rPr>
              <a:t>Ratio of Revenue to Discount Campaign Budget</a:t>
            </a:r>
            <a:r>
              <a:rPr lang="en" sz="700">
                <a:solidFill>
                  <a:schemeClr val="dk1"/>
                </a:solidFill>
              </a:rPr>
              <a:t> across different product categories. This ratio represents how efficiently each category converts its discount budget into revenue.</a:t>
            </a:r>
            <a:endParaRPr sz="300">
              <a:solidFill>
                <a:schemeClr val="dk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47"/>
          <p:cNvSpPr txBox="1"/>
          <p:nvPr/>
        </p:nvSpPr>
        <p:spPr>
          <a:xfrm>
            <a:off x="342900" y="436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EDA</a:t>
            </a:r>
            <a:r>
              <a:rPr b="1" lang="en" sz="3100">
                <a:solidFill>
                  <a:srgbClr val="2F1800"/>
                </a:solidFill>
                <a:latin typeface="Saira"/>
                <a:ea typeface="Saira"/>
                <a:cs typeface="Saira"/>
                <a:sym typeface="Saira"/>
              </a:rPr>
              <a:t> (8/8)</a:t>
            </a:r>
            <a:r>
              <a:rPr b="1" lang="en" sz="3100">
                <a:solidFill>
                  <a:srgbClr val="2F1800"/>
                </a:solidFill>
                <a:latin typeface="Saira"/>
                <a:ea typeface="Saira"/>
                <a:cs typeface="Saira"/>
                <a:sym typeface="Saira"/>
              </a:rPr>
              <a:t> </a:t>
            </a:r>
            <a:endParaRPr b="1" sz="3100">
              <a:solidFill>
                <a:srgbClr val="2F1800"/>
              </a:solidFill>
              <a:latin typeface="Saira"/>
              <a:ea typeface="Saira"/>
              <a:cs typeface="Saira"/>
              <a:sym typeface="Saira"/>
            </a:endParaRPr>
          </a:p>
        </p:txBody>
      </p:sp>
      <p:sp>
        <p:nvSpPr>
          <p:cNvPr id="357" name="Google Shape;357;p47"/>
          <p:cNvSpPr/>
          <p:nvPr/>
        </p:nvSpPr>
        <p:spPr>
          <a:xfrm>
            <a:off x="8655098"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358" name="Google Shape;358;p47"/>
          <p:cNvSpPr txBox="1"/>
          <p:nvPr/>
        </p:nvSpPr>
        <p:spPr>
          <a:xfrm>
            <a:off x="0" y="4883025"/>
            <a:ext cx="464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359" name="Google Shape;359;p47"/>
          <p:cNvSpPr txBox="1"/>
          <p:nvPr/>
        </p:nvSpPr>
        <p:spPr>
          <a:xfrm>
            <a:off x="342900" y="597121"/>
            <a:ext cx="59247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500">
                <a:solidFill>
                  <a:srgbClr val="2F1800"/>
                </a:solidFill>
                <a:latin typeface="Saira"/>
                <a:ea typeface="Saira"/>
                <a:cs typeface="Saira"/>
                <a:sym typeface="Saira"/>
              </a:rPr>
              <a:t>Insight and Business Recommendation</a:t>
            </a:r>
            <a:endParaRPr b="1" sz="1500">
              <a:solidFill>
                <a:srgbClr val="2F1800"/>
              </a:solidFill>
              <a:latin typeface="Saira"/>
              <a:ea typeface="Saira"/>
              <a:cs typeface="Saira"/>
              <a:sym typeface="Saira"/>
            </a:endParaRPr>
          </a:p>
        </p:txBody>
      </p:sp>
      <p:graphicFrame>
        <p:nvGraphicFramePr>
          <p:cNvPr id="360" name="Google Shape;360;p47"/>
          <p:cNvGraphicFramePr/>
          <p:nvPr/>
        </p:nvGraphicFramePr>
        <p:xfrm>
          <a:off x="342900" y="828125"/>
          <a:ext cx="3000000" cy="3000000"/>
        </p:xfrm>
        <a:graphic>
          <a:graphicData uri="http://schemas.openxmlformats.org/drawingml/2006/table">
            <a:tbl>
              <a:tblPr>
                <a:noFill/>
                <a:tableStyleId>{6853AD1C-A627-493F-8DAA-424ED81F5367}</a:tableStyleId>
              </a:tblPr>
              <a:tblGrid>
                <a:gridCol w="3243900"/>
                <a:gridCol w="1213650"/>
                <a:gridCol w="4081075"/>
              </a:tblGrid>
              <a:tr h="319250">
                <a:tc>
                  <a:txBody>
                    <a:bodyPr/>
                    <a:lstStyle/>
                    <a:p>
                      <a:pPr indent="0" lvl="0" marL="0" rtl="0" algn="ctr">
                        <a:lnSpc>
                          <a:spcPct val="115000"/>
                        </a:lnSpc>
                        <a:spcBef>
                          <a:spcPts val="0"/>
                        </a:spcBef>
                        <a:spcAft>
                          <a:spcPts val="0"/>
                        </a:spcAft>
                        <a:buNone/>
                      </a:pPr>
                      <a:r>
                        <a:rPr b="1" lang="en" sz="800"/>
                        <a:t>Strategic Insight</a:t>
                      </a:r>
                      <a:endParaRPr b="1" sz="8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ABF8E"/>
                    </a:solidFill>
                  </a:tcPr>
                </a:tc>
                <a:tc gridSpan="2">
                  <a:txBody>
                    <a:bodyPr/>
                    <a:lstStyle/>
                    <a:p>
                      <a:pPr indent="0" lvl="0" marL="0" rtl="0" algn="ctr">
                        <a:lnSpc>
                          <a:spcPct val="115000"/>
                        </a:lnSpc>
                        <a:spcBef>
                          <a:spcPts val="0"/>
                        </a:spcBef>
                        <a:spcAft>
                          <a:spcPts val="0"/>
                        </a:spcAft>
                        <a:buNone/>
                      </a:pPr>
                      <a:r>
                        <a:rPr b="1" lang="en" sz="800"/>
                        <a:t>Business Recommendation</a:t>
                      </a:r>
                      <a:endParaRPr b="1" sz="8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ABF8E"/>
                    </a:solidFill>
                  </a:tcPr>
                </a:tc>
                <a:tc hMerge="1"/>
              </a:tr>
              <a:tr h="415625">
                <a:tc>
                  <a:txBody>
                    <a:bodyPr/>
                    <a:lstStyle/>
                    <a:p>
                      <a:pPr indent="0" lvl="0" marL="0" rtl="0" algn="l">
                        <a:lnSpc>
                          <a:spcPct val="115000"/>
                        </a:lnSpc>
                        <a:spcBef>
                          <a:spcPts val="0"/>
                        </a:spcBef>
                        <a:spcAft>
                          <a:spcPts val="0"/>
                        </a:spcAft>
                        <a:buNone/>
                      </a:pPr>
                      <a:r>
                        <a:rPr lang="en" sz="800"/>
                        <a:t>Lower discounts can still drive strong revenue efficiency, as seen in the improving revenue-to-discount ratio (from 54 in 10/10 to 59 in 12/12).</a:t>
                      </a:r>
                      <a:endParaRPr sz="8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b="1" lang="en" sz="800"/>
                        <a:t>Optimizing Discounts for Profitability</a:t>
                      </a:r>
                      <a:endParaRPr b="1" sz="8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t>Use Smart Discounting:</a:t>
                      </a:r>
                      <a:r>
                        <a:rPr lang="en" sz="800"/>
                        <a:t> Implement data-driven A/B testing to find optimal discount levels that maximize sales without eroding profits.</a:t>
                      </a:r>
                      <a:endParaRPr sz="8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459300">
                <a:tc>
                  <a:txBody>
                    <a:bodyPr/>
                    <a:lstStyle/>
                    <a:p>
                      <a:pPr indent="0" lvl="0" marL="0" rtl="0" algn="l">
                        <a:lnSpc>
                          <a:spcPct val="115000"/>
                        </a:lnSpc>
                        <a:spcBef>
                          <a:spcPts val="0"/>
                        </a:spcBef>
                        <a:spcAft>
                          <a:spcPts val="0"/>
                        </a:spcAft>
                        <a:buNone/>
                      </a:pPr>
                      <a:r>
                        <a:rPr lang="en" sz="800"/>
                        <a:t>Higher discounts don’t always lead to higher profitability. 12/12 had the highest efficiency despite lower discounts.</a:t>
                      </a:r>
                      <a:endParaRPr sz="8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rPr b="1" lang="en" sz="800"/>
                        <a:t>Focus on Value-Driven Promotions:</a:t>
                      </a:r>
                      <a:r>
                        <a:rPr lang="en" sz="800"/>
                        <a:t> Shift from deep discounts to loyalty programs, exclusive deals, and targeted offers.</a:t>
                      </a:r>
                      <a:endParaRPr sz="8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599325">
                <a:tc>
                  <a:txBody>
                    <a:bodyPr/>
                    <a:lstStyle/>
                    <a:p>
                      <a:pPr indent="0" lvl="0" marL="0" rtl="0" algn="l">
                        <a:lnSpc>
                          <a:spcPct val="115000"/>
                        </a:lnSpc>
                        <a:spcBef>
                          <a:spcPts val="0"/>
                        </a:spcBef>
                        <a:spcAft>
                          <a:spcPts val="0"/>
                        </a:spcAft>
                        <a:buNone/>
                      </a:pPr>
                      <a:r>
                        <a:rPr lang="en" sz="800"/>
                        <a:t>Men’s &amp; Women’s Fashion dominate in revenue and discount efficiency, showing strong demand.</a:t>
                      </a:r>
                      <a:endParaRPr sz="8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t>Leveraging Top-Performing Categories</a:t>
                      </a:r>
                      <a:endParaRPr b="1" sz="8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t>Launch "Fashion Day" Sales Event:</a:t>
                      </a:r>
                      <a:r>
                        <a:rPr lang="en" sz="800"/>
                        <a:t> Maximize sales through strategic, time-limited discounts while maintaining profitability.</a:t>
                      </a:r>
                      <a:endParaRPr sz="8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459300">
                <a:tc>
                  <a:txBody>
                    <a:bodyPr/>
                    <a:lstStyle/>
                    <a:p>
                      <a:pPr indent="0" lvl="0" marL="0" rtl="0" algn="l">
                        <a:lnSpc>
                          <a:spcPct val="115000"/>
                        </a:lnSpc>
                        <a:spcBef>
                          <a:spcPts val="0"/>
                        </a:spcBef>
                        <a:spcAft>
                          <a:spcPts val="0"/>
                        </a:spcAft>
                        <a:buNone/>
                      </a:pPr>
                      <a:r>
                        <a:rPr lang="en" sz="800"/>
                        <a:t>Books have high discount efficiency (ratio of 102), proving that strategic discounts work well in this category.</a:t>
                      </a:r>
                      <a:endParaRPr sz="8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b="1" lang="en" sz="800"/>
                        <a:t>Boosting Sales Through Smart Bundling &amp; Pricing</a:t>
                      </a:r>
                      <a:endParaRPr b="1" sz="8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t>Introduce Subscription &amp; Bulk Discounts:</a:t>
                      </a:r>
                      <a:r>
                        <a:rPr lang="en" sz="800"/>
                        <a:t> Reduce discount dependency by offering multi-purchase deals and subscription models.</a:t>
                      </a:r>
                      <a:endParaRPr sz="8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459300">
                <a:tc>
                  <a:txBody>
                    <a:bodyPr/>
                    <a:lstStyle/>
                    <a:p>
                      <a:pPr indent="0" lvl="0" marL="0" rtl="0" algn="l">
                        <a:lnSpc>
                          <a:spcPct val="115000"/>
                        </a:lnSpc>
                        <a:spcBef>
                          <a:spcPts val="0"/>
                        </a:spcBef>
                        <a:spcAft>
                          <a:spcPts val="0"/>
                        </a:spcAft>
                        <a:buNone/>
                      </a:pPr>
                      <a:r>
                        <a:rPr lang="en" sz="800"/>
                        <a:t>Non-discounted products still generate revenue, proving that some items don’t need discounts to sell.</a:t>
                      </a:r>
                      <a:endParaRPr sz="8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rPr b="1" lang="en" sz="800"/>
                        <a:t>Leverage Premium Pricing &amp; Pre-Orders:</a:t>
                      </a:r>
                      <a:r>
                        <a:rPr lang="en" sz="800"/>
                        <a:t> Introduce exclusive product lines and pre-order campaigns to maintain high-value perception.</a:t>
                      </a:r>
                      <a:endParaRPr sz="8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599325">
                <a:tc>
                  <a:txBody>
                    <a:bodyPr/>
                    <a:lstStyle/>
                    <a:p>
                      <a:pPr indent="0" lvl="0" marL="0" rtl="0" algn="l">
                        <a:lnSpc>
                          <a:spcPct val="115000"/>
                        </a:lnSpc>
                        <a:spcBef>
                          <a:spcPts val="0"/>
                        </a:spcBef>
                        <a:spcAft>
                          <a:spcPts val="0"/>
                        </a:spcAft>
                        <a:buNone/>
                      </a:pPr>
                      <a:r>
                        <a:rPr lang="en" sz="800"/>
                        <a:t>Superstore, Appliances, and Kids &amp; Baby struggle with low discount efficiency, meaning high discounts don’t translate to strong sales.</a:t>
                      </a:r>
                      <a:endParaRPr sz="8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rowSpan="2">
                  <a:txBody>
                    <a:bodyPr/>
                    <a:lstStyle/>
                    <a:p>
                      <a:pPr indent="0" lvl="0" marL="0" rtl="0" algn="l">
                        <a:lnSpc>
                          <a:spcPct val="115000"/>
                        </a:lnSpc>
                        <a:spcBef>
                          <a:spcPts val="0"/>
                        </a:spcBef>
                        <a:spcAft>
                          <a:spcPts val="0"/>
                        </a:spcAft>
                        <a:buNone/>
                      </a:pPr>
                      <a:r>
                        <a:rPr b="1" lang="en" sz="800"/>
                        <a:t>Fixing Underperforming Categories</a:t>
                      </a:r>
                      <a:endParaRPr b="1" sz="8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sz="800"/>
                        <a:t>Bundle Best-Sellers with Slow Movers:</a:t>
                      </a:r>
                      <a:r>
                        <a:rPr lang="en" sz="800"/>
                        <a:t> Create cross-category bundles (e.g., </a:t>
                      </a:r>
                      <a:r>
                        <a:rPr lang="en" sz="800">
                          <a:solidFill>
                            <a:schemeClr val="dk1"/>
                          </a:solidFill>
                        </a:rPr>
                        <a:t>Beauty &amp; Grooming + Kids &amp; Baby: </a:t>
                      </a:r>
                      <a:r>
                        <a:rPr b="1" lang="en" sz="800"/>
                        <a:t> </a:t>
                      </a:r>
                      <a:r>
                        <a:rPr lang="en" sz="800">
                          <a:solidFill>
                            <a:schemeClr val="dk1"/>
                          </a:solidFill>
                        </a:rPr>
                        <a:t>Mom &amp; Baby Care Set</a:t>
                      </a:r>
                      <a:r>
                        <a:rPr lang="en" sz="800"/>
                        <a:t>) to drive sales in weaker categories.</a:t>
                      </a:r>
                      <a:endParaRPr sz="8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459300">
                <a:tc>
                  <a:txBody>
                    <a:bodyPr/>
                    <a:lstStyle/>
                    <a:p>
                      <a:pPr indent="0" lvl="0" marL="0" rtl="0" algn="l">
                        <a:lnSpc>
                          <a:spcPct val="115000"/>
                        </a:lnSpc>
                        <a:spcBef>
                          <a:spcPts val="0"/>
                        </a:spcBef>
                        <a:spcAft>
                          <a:spcPts val="0"/>
                        </a:spcAft>
                        <a:buNone/>
                      </a:pPr>
                      <a:r>
                        <a:rPr lang="en" sz="800"/>
                        <a:t>Heavy discounting in low-performing categories isn’t effective.</a:t>
                      </a:r>
                      <a:endParaRPr sz="8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vMerge="1"/>
                <a:tc>
                  <a:txBody>
                    <a:bodyPr/>
                    <a:lstStyle/>
                    <a:p>
                      <a:pPr indent="0" lvl="0" marL="0" rtl="0" algn="l">
                        <a:lnSpc>
                          <a:spcPct val="115000"/>
                        </a:lnSpc>
                        <a:spcBef>
                          <a:spcPts val="0"/>
                        </a:spcBef>
                        <a:spcAft>
                          <a:spcPts val="0"/>
                        </a:spcAft>
                        <a:buNone/>
                      </a:pPr>
                      <a:r>
                        <a:rPr b="1" lang="en" sz="800"/>
                        <a:t>Shift to Value-Added Offers:</a:t>
                      </a:r>
                      <a:r>
                        <a:rPr lang="en" sz="800"/>
                        <a:t> Improve perceived value with premium packaging, extended warranties, and limited-time exclusives instead of price cuts.</a:t>
                      </a:r>
                      <a:endParaRPr sz="8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8"/>
          <p:cNvSpPr txBox="1"/>
          <p:nvPr/>
        </p:nvSpPr>
        <p:spPr>
          <a:xfrm>
            <a:off x="342900" y="436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Hypothesis Testing</a:t>
            </a:r>
            <a:r>
              <a:rPr b="1" lang="en" sz="3100">
                <a:solidFill>
                  <a:srgbClr val="2F1800"/>
                </a:solidFill>
                <a:latin typeface="Saira"/>
                <a:ea typeface="Saira"/>
                <a:cs typeface="Saira"/>
                <a:sym typeface="Saira"/>
              </a:rPr>
              <a:t> (1/4) </a:t>
            </a:r>
            <a:endParaRPr b="1" sz="3100">
              <a:solidFill>
                <a:srgbClr val="2F1800"/>
              </a:solidFill>
              <a:latin typeface="Saira"/>
              <a:ea typeface="Saira"/>
              <a:cs typeface="Saira"/>
              <a:sym typeface="Saira"/>
            </a:endParaRPr>
          </a:p>
        </p:txBody>
      </p:sp>
      <p:sp>
        <p:nvSpPr>
          <p:cNvPr id="366" name="Google Shape;366;p48"/>
          <p:cNvSpPr/>
          <p:nvPr/>
        </p:nvSpPr>
        <p:spPr>
          <a:xfrm>
            <a:off x="8655098"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367" name="Google Shape;367;p48"/>
          <p:cNvSpPr txBox="1"/>
          <p:nvPr/>
        </p:nvSpPr>
        <p:spPr>
          <a:xfrm>
            <a:off x="0" y="4883025"/>
            <a:ext cx="464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368" name="Google Shape;368;p48"/>
          <p:cNvSpPr txBox="1"/>
          <p:nvPr/>
        </p:nvSpPr>
        <p:spPr>
          <a:xfrm>
            <a:off x="342900" y="520925"/>
            <a:ext cx="6956700" cy="138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1200"/>
              </a:spcAft>
              <a:buNone/>
            </a:pPr>
            <a:r>
              <a:rPr lang="en" sz="900">
                <a:solidFill>
                  <a:schemeClr val="dk1"/>
                </a:solidFill>
              </a:rPr>
              <a:t>Is there any significant difference between Campaign 10/10 and Campaign 11/11 Total Revenue?</a:t>
            </a:r>
            <a:endParaRPr b="1" sz="1500">
              <a:solidFill>
                <a:srgbClr val="2F1800"/>
              </a:solidFill>
              <a:latin typeface="Saira"/>
              <a:ea typeface="Saira"/>
              <a:cs typeface="Saira"/>
              <a:sym typeface="Saira"/>
            </a:endParaRPr>
          </a:p>
        </p:txBody>
      </p:sp>
      <p:sp>
        <p:nvSpPr>
          <p:cNvPr id="369" name="Google Shape;369;p48"/>
          <p:cNvSpPr txBox="1"/>
          <p:nvPr/>
        </p:nvSpPr>
        <p:spPr>
          <a:xfrm>
            <a:off x="9894600" y="799000"/>
            <a:ext cx="6956700" cy="935100"/>
          </a:xfrm>
          <a:prstGeom prst="rect">
            <a:avLst/>
          </a:prstGeom>
          <a:noFill/>
          <a:ln>
            <a:noFill/>
          </a:ln>
        </p:spPr>
        <p:txBody>
          <a:bodyPr anchorCtr="0" anchor="t" bIns="0" lIns="0" spcFirstLastPara="1" rIns="0" wrap="square" tIns="0">
            <a:spAutoFit/>
          </a:bodyPr>
          <a:lstStyle/>
          <a:p>
            <a:pPr indent="-285750" lvl="0" marL="457200" rtl="0" algn="l">
              <a:lnSpc>
                <a:spcPct val="115000"/>
              </a:lnSpc>
              <a:spcBef>
                <a:spcPts val="1200"/>
              </a:spcBef>
              <a:spcAft>
                <a:spcPts val="0"/>
              </a:spcAft>
              <a:buClr>
                <a:srgbClr val="2F1800"/>
              </a:buClr>
              <a:buSzPts val="900"/>
              <a:buAutoNum type="arabicPeriod"/>
            </a:pPr>
            <a:r>
              <a:rPr lang="en" sz="900">
                <a:solidFill>
                  <a:schemeClr val="dk1"/>
                </a:solidFill>
              </a:rPr>
              <a:t>Hypothesis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Alpha</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Statistical Test</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Kriteria Keputusan</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Kesimpulan</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Insight bisnis</a:t>
            </a:r>
            <a:endParaRPr sz="900">
              <a:solidFill>
                <a:schemeClr val="dk1"/>
              </a:solidFill>
            </a:endParaRPr>
          </a:p>
        </p:txBody>
      </p:sp>
      <p:sp>
        <p:nvSpPr>
          <p:cNvPr id="370" name="Google Shape;370;p48"/>
          <p:cNvSpPr txBox="1"/>
          <p:nvPr/>
        </p:nvSpPr>
        <p:spPr>
          <a:xfrm>
            <a:off x="-71100" y="1097425"/>
            <a:ext cx="4904700" cy="37596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1200"/>
              </a:spcBef>
              <a:spcAft>
                <a:spcPts val="0"/>
              </a:spcAft>
              <a:buClr>
                <a:schemeClr val="dk1"/>
              </a:buClr>
              <a:buSzPts val="900"/>
              <a:buAutoNum type="arabicPeriod"/>
            </a:pPr>
            <a:r>
              <a:rPr b="1" lang="en" sz="900">
                <a:solidFill>
                  <a:schemeClr val="dk1"/>
                </a:solidFill>
              </a:rPr>
              <a:t>Hypothesis</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Null Hypothesis (H₀):</a:t>
            </a:r>
            <a:r>
              <a:rPr lang="en" sz="900">
                <a:solidFill>
                  <a:schemeClr val="dk1"/>
                </a:solidFill>
              </a:rPr>
              <a:t> There is no significant difference in total revenue between Campaign 10/10 and Campaign 11/11.</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Alternative Hypothesis (H₁):</a:t>
            </a:r>
            <a:r>
              <a:rPr lang="en" sz="900">
                <a:solidFill>
                  <a:schemeClr val="dk1"/>
                </a:solidFill>
              </a:rPr>
              <a:t> There is a significant difference in total revenue between Campaign 10/10 and Campaign 11/11.</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Alpha (Significance Level)</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α = 0.05 (5%)</a:t>
            </a:r>
            <a:endParaRPr b="1"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Statistical Test (T-test)</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Varia</a:t>
            </a:r>
            <a:r>
              <a:rPr b="1" lang="en" sz="900">
                <a:solidFill>
                  <a:schemeClr val="dk1"/>
                </a:solidFill>
              </a:rPr>
              <a:t>nce</a:t>
            </a:r>
            <a:r>
              <a:rPr b="1" lang="en" sz="900">
                <a:solidFill>
                  <a:schemeClr val="dk1"/>
                </a:solidFill>
              </a:rPr>
              <a:t> Sample 10/10 Campaign = </a:t>
            </a:r>
            <a:r>
              <a:rPr lang="en" sz="900"/>
              <a:t>6994044361764</a:t>
            </a:r>
            <a:endParaRPr sz="900"/>
          </a:p>
          <a:p>
            <a:pPr indent="-285750" lvl="1" marL="914400" rtl="0" algn="l">
              <a:lnSpc>
                <a:spcPct val="115000"/>
              </a:lnSpc>
              <a:spcBef>
                <a:spcPts val="0"/>
              </a:spcBef>
              <a:spcAft>
                <a:spcPts val="0"/>
              </a:spcAft>
              <a:buClr>
                <a:schemeClr val="dk1"/>
              </a:buClr>
              <a:buSzPts val="900"/>
              <a:buChar char="○"/>
            </a:pPr>
            <a:r>
              <a:rPr b="1" lang="en" sz="900">
                <a:solidFill>
                  <a:schemeClr val="dk1"/>
                </a:solidFill>
              </a:rPr>
              <a:t>Variance Sample 11/11 Campaign = </a:t>
            </a:r>
            <a:r>
              <a:rPr lang="en" sz="900"/>
              <a:t>6957590470647</a:t>
            </a:r>
            <a:endParaRPr sz="900"/>
          </a:p>
          <a:p>
            <a:pPr indent="-285750" lvl="1" marL="914400" rtl="0" algn="l">
              <a:lnSpc>
                <a:spcPct val="115000"/>
              </a:lnSpc>
              <a:spcBef>
                <a:spcPts val="0"/>
              </a:spcBef>
              <a:spcAft>
                <a:spcPts val="0"/>
              </a:spcAft>
              <a:buClr>
                <a:schemeClr val="dk1"/>
              </a:buClr>
              <a:buSzPts val="900"/>
              <a:buChar char="○"/>
            </a:pPr>
            <a:r>
              <a:rPr b="1" lang="en" sz="900">
                <a:solidFill>
                  <a:schemeClr val="dk1"/>
                </a:solidFill>
              </a:rPr>
              <a:t>Differences between 2 Variance = 1% &lt; 10% -&gt; </a:t>
            </a:r>
            <a:r>
              <a:rPr lang="en" sz="900">
                <a:solidFill>
                  <a:schemeClr val="dk1"/>
                </a:solidFill>
              </a:rPr>
              <a:t>This small variance difference justifies the use of a </a:t>
            </a:r>
            <a:r>
              <a:rPr b="1" lang="en" sz="900">
                <a:solidFill>
                  <a:schemeClr val="dk1"/>
                </a:solidFill>
              </a:rPr>
              <a:t>t-test assuming equal variances</a:t>
            </a:r>
            <a:r>
              <a:rPr lang="en" sz="900">
                <a:solidFill>
                  <a:schemeClr val="dk1"/>
                </a:solidFill>
              </a:rPr>
              <a:t>.</a:t>
            </a:r>
            <a:endParaRPr b="1"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Decision Criteria</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If </a:t>
            </a:r>
            <a:r>
              <a:rPr b="1" lang="en" sz="900">
                <a:solidFill>
                  <a:schemeClr val="dk1"/>
                </a:solidFill>
              </a:rPr>
              <a:t>p-value &lt; α</a:t>
            </a:r>
            <a:r>
              <a:rPr lang="en" sz="900">
                <a:solidFill>
                  <a:schemeClr val="dk1"/>
                </a:solidFill>
              </a:rPr>
              <a:t>, reject H₀</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If </a:t>
            </a:r>
            <a:r>
              <a:rPr b="1" lang="en" sz="900">
                <a:solidFill>
                  <a:schemeClr val="dk1"/>
                </a:solidFill>
              </a:rPr>
              <a:t>p-value &gt; α</a:t>
            </a:r>
            <a:r>
              <a:rPr lang="en" sz="900">
                <a:solidFill>
                  <a:schemeClr val="dk1"/>
                </a:solidFill>
              </a:rPr>
              <a:t>, accept H₀</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Conclusion</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P-value (two-tailed) = 0.000 &lt; 0.05</a:t>
            </a:r>
            <a:r>
              <a:rPr lang="en" sz="900">
                <a:solidFill>
                  <a:schemeClr val="dk1"/>
                </a:solidFill>
              </a:rPr>
              <a:t>, we </a:t>
            </a:r>
            <a:r>
              <a:rPr b="1" lang="en" sz="900">
                <a:solidFill>
                  <a:schemeClr val="dk1"/>
                </a:solidFill>
              </a:rPr>
              <a:t>reject H₀</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This means there is a </a:t>
            </a:r>
            <a:r>
              <a:rPr b="1" lang="en" sz="900">
                <a:solidFill>
                  <a:schemeClr val="dk1"/>
                </a:solidFill>
              </a:rPr>
              <a:t>statistically significant difference</a:t>
            </a:r>
            <a:r>
              <a:rPr lang="en" sz="900">
                <a:solidFill>
                  <a:schemeClr val="dk1"/>
                </a:solidFill>
              </a:rPr>
              <a:t> in total revenue between Campaign 10/10 and Campaign 11/11.</a:t>
            </a:r>
            <a:endParaRPr sz="900">
              <a:solidFill>
                <a:schemeClr val="dk1"/>
              </a:solidFill>
            </a:endParaRPr>
          </a:p>
          <a:p>
            <a:pPr indent="-279400" lvl="0" marL="457200" rtl="0" algn="l">
              <a:lnSpc>
                <a:spcPct val="115000"/>
              </a:lnSpc>
              <a:spcBef>
                <a:spcPts val="0"/>
              </a:spcBef>
              <a:spcAft>
                <a:spcPts val="0"/>
              </a:spcAft>
              <a:buClr>
                <a:schemeClr val="dk1"/>
              </a:buClr>
              <a:buSzPts val="800"/>
              <a:buAutoNum type="arabicPeriod"/>
            </a:pPr>
            <a:r>
              <a:rPr b="1" lang="en" sz="800">
                <a:solidFill>
                  <a:schemeClr val="dk1"/>
                </a:solidFill>
              </a:rPr>
              <a:t>Business Insight</a:t>
            </a:r>
            <a:endParaRPr b="1" sz="800">
              <a:solidFill>
                <a:schemeClr val="dk1"/>
              </a:solidFill>
            </a:endParaRPr>
          </a:p>
          <a:p>
            <a:pPr indent="-279400" lvl="1" marL="914400" rtl="0" algn="l">
              <a:lnSpc>
                <a:spcPct val="115000"/>
              </a:lnSpc>
              <a:spcBef>
                <a:spcPts val="0"/>
              </a:spcBef>
              <a:spcAft>
                <a:spcPts val="0"/>
              </a:spcAft>
              <a:buClr>
                <a:schemeClr val="dk1"/>
              </a:buClr>
              <a:buSzPts val="800"/>
              <a:buChar char="○"/>
            </a:pPr>
            <a:r>
              <a:rPr lang="en" sz="800">
                <a:solidFill>
                  <a:schemeClr val="dk1"/>
                </a:solidFill>
              </a:rPr>
              <a:t>In terms of mean revenue, since </a:t>
            </a:r>
            <a:r>
              <a:rPr b="1" lang="en" sz="800">
                <a:solidFill>
                  <a:schemeClr val="dk1"/>
                </a:solidFill>
              </a:rPr>
              <a:t>Campaign 11/11 (4,890,302) &gt; Campaign 10/10 (4,461,986)</a:t>
            </a:r>
            <a:r>
              <a:rPr lang="en" sz="800">
                <a:solidFill>
                  <a:schemeClr val="dk1"/>
                </a:solidFill>
              </a:rPr>
              <a:t>, it can be identified that Campaign </a:t>
            </a:r>
            <a:r>
              <a:rPr b="1" lang="en" sz="800">
                <a:solidFill>
                  <a:schemeClr val="dk1"/>
                </a:solidFill>
              </a:rPr>
              <a:t>11/11 was more effective</a:t>
            </a:r>
            <a:r>
              <a:rPr lang="en" sz="800">
                <a:solidFill>
                  <a:schemeClr val="dk1"/>
                </a:solidFill>
              </a:rPr>
              <a:t> than Campaign 10/10 in increasing revenue.</a:t>
            </a:r>
            <a:endParaRPr sz="900">
              <a:solidFill>
                <a:schemeClr val="dk1"/>
              </a:solidFill>
            </a:endParaRPr>
          </a:p>
        </p:txBody>
      </p:sp>
      <p:graphicFrame>
        <p:nvGraphicFramePr>
          <p:cNvPr id="371" name="Google Shape;371;p48"/>
          <p:cNvGraphicFramePr/>
          <p:nvPr/>
        </p:nvGraphicFramePr>
        <p:xfrm>
          <a:off x="4931625" y="1340400"/>
          <a:ext cx="3000000" cy="3000000"/>
        </p:xfrm>
        <a:graphic>
          <a:graphicData uri="http://schemas.openxmlformats.org/drawingml/2006/table">
            <a:tbl>
              <a:tblPr>
                <a:noFill/>
                <a:tableStyleId>{6853AD1C-A627-493F-8DAA-424ED81F5367}</a:tableStyleId>
              </a:tblPr>
              <a:tblGrid>
                <a:gridCol w="1198625"/>
                <a:gridCol w="1411300"/>
                <a:gridCol w="1487725"/>
              </a:tblGrid>
              <a:tr h="154700">
                <a:tc gridSpan="3">
                  <a:txBody>
                    <a:bodyPr/>
                    <a:lstStyle/>
                    <a:p>
                      <a:pPr indent="0" lvl="0" marL="0" rtl="0" algn="l">
                        <a:lnSpc>
                          <a:spcPct val="115000"/>
                        </a:lnSpc>
                        <a:spcBef>
                          <a:spcPts val="0"/>
                        </a:spcBef>
                        <a:spcAft>
                          <a:spcPts val="0"/>
                        </a:spcAft>
                        <a:buNone/>
                      </a:pPr>
                      <a:r>
                        <a:rPr lang="en" sz="700"/>
                        <a:t>t-Test: Two-Sample Assuming Equal Variances</a:t>
                      </a:r>
                      <a:endParaRPr sz="700"/>
                    </a:p>
                  </a:txBody>
                  <a:tcPr marT="19050" marB="19050" marR="28575" marL="28575" anchor="b"/>
                </a:tc>
                <a:tc hMerge="1"/>
                <a:tc hMerge="1"/>
              </a:tr>
              <a:tr h="196550">
                <a:tc>
                  <a:txBody>
                    <a:bodyPr/>
                    <a:lstStyle/>
                    <a:p>
                      <a:pPr indent="0" lvl="0" marL="0" rtl="0" algn="l">
                        <a:spcBef>
                          <a:spcPts val="0"/>
                        </a:spcBef>
                        <a:spcAft>
                          <a:spcPts val="0"/>
                        </a:spcAft>
                        <a:buNone/>
                      </a:pPr>
                      <a:r>
                        <a:t/>
                      </a:r>
                      <a:endParaRPr sz="11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B cap="flat" cmpd="sng" w="9525">
                      <a:solidFill>
                        <a:srgbClr val="000000"/>
                      </a:solidFill>
                      <a:prstDash val="solid"/>
                      <a:round/>
                      <a:headEnd len="sm" w="sm" type="none"/>
                      <a:tailEnd len="sm" w="sm" type="none"/>
                    </a:lnB>
                  </a:tcPr>
                </a:tc>
              </a:tr>
              <a:tr h="287825">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 sz="700"/>
                        <a:t>Total Revenue of Campaign 10/10</a:t>
                      </a:r>
                      <a:endParaRPr i="1" sz="7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 sz="700"/>
                        <a:t>Total Revenue of Campaign 11/11</a:t>
                      </a:r>
                      <a:endParaRPr i="1" sz="7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4700">
                <a:tc>
                  <a:txBody>
                    <a:bodyPr/>
                    <a:lstStyle/>
                    <a:p>
                      <a:pPr indent="0" lvl="0" marL="0" rtl="0" algn="l">
                        <a:lnSpc>
                          <a:spcPct val="115000"/>
                        </a:lnSpc>
                        <a:spcBef>
                          <a:spcPts val="0"/>
                        </a:spcBef>
                        <a:spcAft>
                          <a:spcPts val="0"/>
                        </a:spcAft>
                        <a:buNone/>
                      </a:pPr>
                      <a:r>
                        <a:rPr lang="en" sz="700"/>
                        <a:t>Mean</a:t>
                      </a:r>
                      <a:endParaRPr sz="7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700"/>
                        <a:t>4,461,986</a:t>
                      </a:r>
                      <a:endParaRPr sz="7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700"/>
                        <a:t>4,890,302</a:t>
                      </a:r>
                      <a:endParaRPr sz="7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200825">
                <a:tc>
                  <a:txBody>
                    <a:bodyPr/>
                    <a:lstStyle/>
                    <a:p>
                      <a:pPr indent="0" lvl="0" marL="0" rtl="0" algn="l">
                        <a:lnSpc>
                          <a:spcPct val="115000"/>
                        </a:lnSpc>
                        <a:spcBef>
                          <a:spcPts val="0"/>
                        </a:spcBef>
                        <a:spcAft>
                          <a:spcPts val="0"/>
                        </a:spcAft>
                        <a:buNone/>
                      </a:pPr>
                      <a:r>
                        <a:rPr lang="en" sz="700"/>
                        <a:t>Variance</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6,994,044,361,764</a:t>
                      </a:r>
                      <a:endParaRPr sz="700"/>
                    </a:p>
                  </a:txBody>
                  <a:tcPr marT="19050" marB="19050" marR="28575" marL="28575" anchor="b"/>
                </a:tc>
                <a:tc>
                  <a:txBody>
                    <a:bodyPr/>
                    <a:lstStyle/>
                    <a:p>
                      <a:pPr indent="0" lvl="0" marL="0" rtl="0" algn="r">
                        <a:lnSpc>
                          <a:spcPct val="115000"/>
                        </a:lnSpc>
                        <a:spcBef>
                          <a:spcPts val="0"/>
                        </a:spcBef>
                        <a:spcAft>
                          <a:spcPts val="0"/>
                        </a:spcAft>
                        <a:buNone/>
                      </a:pPr>
                      <a:r>
                        <a:rPr lang="en" sz="700"/>
                        <a:t>6,957,590,470,647</a:t>
                      </a:r>
                      <a:endParaRPr sz="700"/>
                    </a:p>
                  </a:txBody>
                  <a:tcPr marT="19050" marB="19050" marR="28575" marL="28575" anchor="b">
                    <a:lnR cap="flat" cmpd="sng" w="9525">
                      <a:solidFill>
                        <a:srgbClr val="000000"/>
                      </a:solidFill>
                      <a:prstDash val="solid"/>
                      <a:round/>
                      <a:headEnd len="sm" w="sm" type="none"/>
                      <a:tailEnd len="sm" w="sm" type="none"/>
                    </a:lnR>
                  </a:tcPr>
                </a:tc>
              </a:tr>
              <a:tr h="154700">
                <a:tc>
                  <a:txBody>
                    <a:bodyPr/>
                    <a:lstStyle/>
                    <a:p>
                      <a:pPr indent="0" lvl="0" marL="0" rtl="0" algn="l">
                        <a:lnSpc>
                          <a:spcPct val="115000"/>
                        </a:lnSpc>
                        <a:spcBef>
                          <a:spcPts val="0"/>
                        </a:spcBef>
                        <a:spcAft>
                          <a:spcPts val="0"/>
                        </a:spcAft>
                        <a:buNone/>
                      </a:pPr>
                      <a:r>
                        <a:rPr i="1" lang="en" sz="700"/>
                        <a:t>Observations</a:t>
                      </a:r>
                      <a:endParaRPr i="1"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i="1" lang="en" sz="700"/>
                        <a:t>3,329</a:t>
                      </a:r>
                      <a:endParaRPr i="1" sz="700"/>
                    </a:p>
                  </a:txBody>
                  <a:tcPr marT="19050" marB="19050" marR="28575" marL="28575" anchor="b"/>
                </a:tc>
                <a:tc>
                  <a:txBody>
                    <a:bodyPr/>
                    <a:lstStyle/>
                    <a:p>
                      <a:pPr indent="0" lvl="0" marL="0" rtl="0" algn="r">
                        <a:lnSpc>
                          <a:spcPct val="115000"/>
                        </a:lnSpc>
                        <a:spcBef>
                          <a:spcPts val="0"/>
                        </a:spcBef>
                        <a:spcAft>
                          <a:spcPts val="0"/>
                        </a:spcAft>
                        <a:buNone/>
                      </a:pPr>
                      <a:r>
                        <a:rPr i="1" lang="en" sz="700"/>
                        <a:t>3,399</a:t>
                      </a:r>
                      <a:endParaRPr i="1" sz="700"/>
                    </a:p>
                  </a:txBody>
                  <a:tcPr marT="19050" marB="19050" marR="28575" marL="28575" anchor="b">
                    <a:lnR cap="flat" cmpd="sng" w="9525">
                      <a:solidFill>
                        <a:srgbClr val="000000"/>
                      </a:solidFill>
                      <a:prstDash val="solid"/>
                      <a:round/>
                      <a:headEnd len="sm" w="sm" type="none"/>
                      <a:tailEnd len="sm" w="sm" type="none"/>
                    </a:lnR>
                  </a:tcPr>
                </a:tc>
              </a:tr>
              <a:tr h="200825">
                <a:tc>
                  <a:txBody>
                    <a:bodyPr/>
                    <a:lstStyle/>
                    <a:p>
                      <a:pPr indent="0" lvl="0" marL="0" rtl="0" algn="l">
                        <a:lnSpc>
                          <a:spcPct val="115000"/>
                        </a:lnSpc>
                        <a:spcBef>
                          <a:spcPts val="0"/>
                        </a:spcBef>
                        <a:spcAft>
                          <a:spcPts val="0"/>
                        </a:spcAft>
                        <a:buNone/>
                      </a:pPr>
                      <a:r>
                        <a:rPr lang="en" sz="700"/>
                        <a:t>Pooled Variance</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6,975,627,721,559</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252600">
                <a:tc>
                  <a:txBody>
                    <a:bodyPr/>
                    <a:lstStyle/>
                    <a:p>
                      <a:pPr indent="0" lvl="0" marL="0" rtl="0" algn="l">
                        <a:lnSpc>
                          <a:spcPct val="115000"/>
                        </a:lnSpc>
                        <a:spcBef>
                          <a:spcPts val="0"/>
                        </a:spcBef>
                        <a:spcAft>
                          <a:spcPts val="0"/>
                        </a:spcAft>
                        <a:buNone/>
                      </a:pPr>
                      <a:r>
                        <a:rPr lang="en" sz="700"/>
                        <a:t>Hypothesized Mean Difference</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0</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6550">
                <a:tc>
                  <a:txBody>
                    <a:bodyPr/>
                    <a:lstStyle/>
                    <a:p>
                      <a:pPr indent="0" lvl="0" marL="0" rtl="0" algn="l">
                        <a:lnSpc>
                          <a:spcPct val="115000"/>
                        </a:lnSpc>
                        <a:spcBef>
                          <a:spcPts val="0"/>
                        </a:spcBef>
                        <a:spcAft>
                          <a:spcPts val="0"/>
                        </a:spcAft>
                        <a:buNone/>
                      </a:pPr>
                      <a:r>
                        <a:rPr lang="en" sz="700"/>
                        <a:t>df</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6,726</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6550">
                <a:tc>
                  <a:txBody>
                    <a:bodyPr/>
                    <a:lstStyle/>
                    <a:p>
                      <a:pPr indent="0" lvl="0" marL="0" rtl="0" algn="l">
                        <a:lnSpc>
                          <a:spcPct val="115000"/>
                        </a:lnSpc>
                        <a:spcBef>
                          <a:spcPts val="0"/>
                        </a:spcBef>
                        <a:spcAft>
                          <a:spcPts val="0"/>
                        </a:spcAft>
                        <a:buNone/>
                      </a:pPr>
                      <a:r>
                        <a:rPr lang="en" sz="700"/>
                        <a:t>t Stat</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-6.65061825949</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6550">
                <a:tc>
                  <a:txBody>
                    <a:bodyPr/>
                    <a:lstStyle/>
                    <a:p>
                      <a:pPr indent="0" lvl="0" marL="0" rtl="0" algn="l">
                        <a:lnSpc>
                          <a:spcPct val="115000"/>
                        </a:lnSpc>
                        <a:spcBef>
                          <a:spcPts val="0"/>
                        </a:spcBef>
                        <a:spcAft>
                          <a:spcPts val="0"/>
                        </a:spcAft>
                        <a:buNone/>
                      </a:pPr>
                      <a:r>
                        <a:rPr lang="en" sz="700"/>
                        <a:t>P(T&lt;=t) one-tail</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0.00000000002</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6550">
                <a:tc>
                  <a:txBody>
                    <a:bodyPr/>
                    <a:lstStyle/>
                    <a:p>
                      <a:pPr indent="0" lvl="0" marL="0" rtl="0" algn="l">
                        <a:lnSpc>
                          <a:spcPct val="115000"/>
                        </a:lnSpc>
                        <a:spcBef>
                          <a:spcPts val="0"/>
                        </a:spcBef>
                        <a:spcAft>
                          <a:spcPts val="0"/>
                        </a:spcAft>
                        <a:buNone/>
                      </a:pPr>
                      <a:r>
                        <a:rPr lang="en" sz="700"/>
                        <a:t>t Critical one-tail</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1.64508014728</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6550">
                <a:tc>
                  <a:txBody>
                    <a:bodyPr/>
                    <a:lstStyle/>
                    <a:p>
                      <a:pPr indent="0" lvl="0" marL="0" rtl="0" algn="l">
                        <a:lnSpc>
                          <a:spcPct val="115000"/>
                        </a:lnSpc>
                        <a:spcBef>
                          <a:spcPts val="0"/>
                        </a:spcBef>
                        <a:spcAft>
                          <a:spcPts val="0"/>
                        </a:spcAft>
                        <a:buNone/>
                      </a:pPr>
                      <a:r>
                        <a:rPr b="1" lang="en" sz="700"/>
                        <a:t>P(T&lt;=t) two-tail</a:t>
                      </a:r>
                      <a:endParaRPr b="1"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b="1" lang="en" sz="700"/>
                        <a:t>0.00000000003</a:t>
                      </a:r>
                      <a:endParaRPr b="1"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6550">
                <a:tc>
                  <a:txBody>
                    <a:bodyPr/>
                    <a:lstStyle/>
                    <a:p>
                      <a:pPr indent="0" lvl="0" marL="0" rtl="0" algn="l">
                        <a:lnSpc>
                          <a:spcPct val="115000"/>
                        </a:lnSpc>
                        <a:spcBef>
                          <a:spcPts val="0"/>
                        </a:spcBef>
                        <a:spcAft>
                          <a:spcPts val="0"/>
                        </a:spcAft>
                        <a:buNone/>
                      </a:pPr>
                      <a:r>
                        <a:rPr lang="en" sz="700"/>
                        <a:t>t Critical two-tail</a:t>
                      </a:r>
                      <a:endParaRPr sz="700"/>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1.96031669411</a:t>
                      </a:r>
                      <a:endParaRPr sz="7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9"/>
          <p:cNvSpPr txBox="1"/>
          <p:nvPr/>
        </p:nvSpPr>
        <p:spPr>
          <a:xfrm>
            <a:off x="342900" y="436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Hypothesis Testing (2/4) </a:t>
            </a:r>
            <a:endParaRPr b="1" sz="3100">
              <a:solidFill>
                <a:srgbClr val="2F1800"/>
              </a:solidFill>
              <a:latin typeface="Saira"/>
              <a:ea typeface="Saira"/>
              <a:cs typeface="Saira"/>
              <a:sym typeface="Saira"/>
            </a:endParaRPr>
          </a:p>
        </p:txBody>
      </p:sp>
      <p:sp>
        <p:nvSpPr>
          <p:cNvPr id="377" name="Google Shape;377;p49"/>
          <p:cNvSpPr/>
          <p:nvPr/>
        </p:nvSpPr>
        <p:spPr>
          <a:xfrm>
            <a:off x="8655098"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378" name="Google Shape;378;p49"/>
          <p:cNvSpPr txBox="1"/>
          <p:nvPr/>
        </p:nvSpPr>
        <p:spPr>
          <a:xfrm>
            <a:off x="0" y="4883025"/>
            <a:ext cx="464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379" name="Google Shape;379;p49"/>
          <p:cNvSpPr txBox="1"/>
          <p:nvPr/>
        </p:nvSpPr>
        <p:spPr>
          <a:xfrm>
            <a:off x="342900" y="520925"/>
            <a:ext cx="6956700" cy="138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1200"/>
              </a:spcAft>
              <a:buNone/>
            </a:pPr>
            <a:r>
              <a:rPr lang="en" sz="900">
                <a:solidFill>
                  <a:schemeClr val="dk1"/>
                </a:solidFill>
              </a:rPr>
              <a:t>Is there any significant difference between Campaign 10/10 and Campaign 12/12 Total Revenue?</a:t>
            </a:r>
            <a:endParaRPr b="1" sz="1500">
              <a:solidFill>
                <a:srgbClr val="2F1800"/>
              </a:solidFill>
              <a:latin typeface="Saira"/>
              <a:ea typeface="Saira"/>
              <a:cs typeface="Saira"/>
              <a:sym typeface="Saira"/>
            </a:endParaRPr>
          </a:p>
        </p:txBody>
      </p:sp>
      <p:sp>
        <p:nvSpPr>
          <p:cNvPr id="380" name="Google Shape;380;p49"/>
          <p:cNvSpPr txBox="1"/>
          <p:nvPr/>
        </p:nvSpPr>
        <p:spPr>
          <a:xfrm>
            <a:off x="9894600" y="799000"/>
            <a:ext cx="6956700" cy="935100"/>
          </a:xfrm>
          <a:prstGeom prst="rect">
            <a:avLst/>
          </a:prstGeom>
          <a:noFill/>
          <a:ln>
            <a:noFill/>
          </a:ln>
        </p:spPr>
        <p:txBody>
          <a:bodyPr anchorCtr="0" anchor="t" bIns="0" lIns="0" spcFirstLastPara="1" rIns="0" wrap="square" tIns="0">
            <a:spAutoFit/>
          </a:bodyPr>
          <a:lstStyle/>
          <a:p>
            <a:pPr indent="-285750" lvl="0" marL="457200" rtl="0" algn="l">
              <a:lnSpc>
                <a:spcPct val="115000"/>
              </a:lnSpc>
              <a:spcBef>
                <a:spcPts val="1200"/>
              </a:spcBef>
              <a:spcAft>
                <a:spcPts val="0"/>
              </a:spcAft>
              <a:buClr>
                <a:srgbClr val="2F1800"/>
              </a:buClr>
              <a:buSzPts val="900"/>
              <a:buAutoNum type="arabicPeriod"/>
            </a:pPr>
            <a:r>
              <a:rPr lang="en" sz="900">
                <a:solidFill>
                  <a:schemeClr val="dk1"/>
                </a:solidFill>
              </a:rPr>
              <a:t>Hypothesis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Alpha</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Statistical Test</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Kriteria Keputusan</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Kesimpulan</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Insight bisnis</a:t>
            </a:r>
            <a:endParaRPr sz="900">
              <a:solidFill>
                <a:schemeClr val="dk1"/>
              </a:solidFill>
            </a:endParaRPr>
          </a:p>
        </p:txBody>
      </p:sp>
      <p:graphicFrame>
        <p:nvGraphicFramePr>
          <p:cNvPr id="381" name="Google Shape;381;p49"/>
          <p:cNvGraphicFramePr/>
          <p:nvPr/>
        </p:nvGraphicFramePr>
        <p:xfrm>
          <a:off x="4904925" y="1106938"/>
          <a:ext cx="3000000" cy="3000000"/>
        </p:xfrm>
        <a:graphic>
          <a:graphicData uri="http://schemas.openxmlformats.org/drawingml/2006/table">
            <a:tbl>
              <a:tblPr>
                <a:noFill/>
                <a:tableStyleId>{6853AD1C-A627-493F-8DAA-424ED81F5367}</a:tableStyleId>
              </a:tblPr>
              <a:tblGrid>
                <a:gridCol w="1134725"/>
                <a:gridCol w="1414225"/>
                <a:gridCol w="1439350"/>
              </a:tblGrid>
              <a:tr h="381450">
                <a:tc gridSpan="3">
                  <a:txBody>
                    <a:bodyPr/>
                    <a:lstStyle/>
                    <a:p>
                      <a:pPr indent="0" lvl="0" marL="0" rtl="0" algn="l">
                        <a:lnSpc>
                          <a:spcPct val="115000"/>
                        </a:lnSpc>
                        <a:spcBef>
                          <a:spcPts val="0"/>
                        </a:spcBef>
                        <a:spcAft>
                          <a:spcPts val="0"/>
                        </a:spcAft>
                        <a:buNone/>
                      </a:pPr>
                      <a:r>
                        <a:rPr lang="en" sz="700"/>
                        <a:t>t-Test: Two-Sample Assuming Equal Variances</a:t>
                      </a:r>
                      <a:endParaRPr sz="700"/>
                    </a:p>
                  </a:txBody>
                  <a:tcPr marT="19050" marB="19050" marR="91425" marL="91425" anchor="b"/>
                </a:tc>
                <a:tc hMerge="1"/>
                <a:tc hMerge="1"/>
              </a:tr>
              <a:tr h="191600">
                <a:tc>
                  <a:txBody>
                    <a:bodyPr/>
                    <a:lstStyle/>
                    <a:p>
                      <a:pPr indent="0" lvl="0" marL="0" rtl="0" algn="l">
                        <a:spcBef>
                          <a:spcPts val="0"/>
                        </a:spcBef>
                        <a:spcAft>
                          <a:spcPts val="0"/>
                        </a:spcAft>
                        <a:buNone/>
                      </a:pPr>
                      <a:r>
                        <a:t/>
                      </a:r>
                      <a:endParaRPr sz="11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B cap="flat" cmpd="sng" w="9525">
                      <a:solidFill>
                        <a:srgbClr val="000000"/>
                      </a:solidFill>
                      <a:prstDash val="solid"/>
                      <a:round/>
                      <a:headEnd len="sm" w="sm" type="none"/>
                      <a:tailEnd len="sm" w="sm" type="none"/>
                    </a:lnB>
                  </a:tcPr>
                </a:tc>
              </a:tr>
              <a:tr h="266125">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 sz="700"/>
                        <a:t>Total Revenue of Campaign 10/10</a:t>
                      </a:r>
                      <a:endParaRPr i="1" sz="7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 sz="700"/>
                        <a:t>Total Revenue of Campaign 12/12</a:t>
                      </a:r>
                      <a:endParaRPr i="1" sz="7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0800">
                <a:tc>
                  <a:txBody>
                    <a:bodyPr/>
                    <a:lstStyle/>
                    <a:p>
                      <a:pPr indent="0" lvl="0" marL="0" rtl="0" algn="l">
                        <a:lnSpc>
                          <a:spcPct val="115000"/>
                        </a:lnSpc>
                        <a:spcBef>
                          <a:spcPts val="0"/>
                        </a:spcBef>
                        <a:spcAft>
                          <a:spcPts val="0"/>
                        </a:spcAft>
                        <a:buNone/>
                      </a:pPr>
                      <a:r>
                        <a:rPr lang="en" sz="700"/>
                        <a:t>Mean</a:t>
                      </a:r>
                      <a:endParaRPr sz="7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700"/>
                        <a:t>4,461,986</a:t>
                      </a:r>
                      <a:endParaRPr sz="7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700"/>
                        <a:t>4,335,479</a:t>
                      </a:r>
                      <a:endParaRPr sz="7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150800">
                <a:tc>
                  <a:txBody>
                    <a:bodyPr/>
                    <a:lstStyle/>
                    <a:p>
                      <a:pPr indent="0" lvl="0" marL="0" rtl="0" algn="l">
                        <a:lnSpc>
                          <a:spcPct val="115000"/>
                        </a:lnSpc>
                        <a:spcBef>
                          <a:spcPts val="0"/>
                        </a:spcBef>
                        <a:spcAft>
                          <a:spcPts val="0"/>
                        </a:spcAft>
                        <a:buNone/>
                      </a:pPr>
                      <a:r>
                        <a:rPr lang="en" sz="700"/>
                        <a:t>Variance</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6,994,044,361,764</a:t>
                      </a:r>
                      <a:endParaRPr sz="700"/>
                    </a:p>
                  </a:txBody>
                  <a:tcPr marT="19050" marB="19050" marR="28575" marL="28575" anchor="b"/>
                </a:tc>
                <a:tc>
                  <a:txBody>
                    <a:bodyPr/>
                    <a:lstStyle/>
                    <a:p>
                      <a:pPr indent="0" lvl="0" marL="0" rtl="0" algn="r">
                        <a:lnSpc>
                          <a:spcPct val="115000"/>
                        </a:lnSpc>
                        <a:spcBef>
                          <a:spcPts val="0"/>
                        </a:spcBef>
                        <a:spcAft>
                          <a:spcPts val="0"/>
                        </a:spcAft>
                        <a:buNone/>
                      </a:pPr>
                      <a:r>
                        <a:rPr lang="en" sz="700"/>
                        <a:t>7,300,189,181,921</a:t>
                      </a:r>
                      <a:endParaRPr sz="700"/>
                    </a:p>
                  </a:txBody>
                  <a:tcPr marT="19050" marB="19050" marR="28575" marL="28575" anchor="b">
                    <a:lnR cap="flat" cmpd="sng" w="9525">
                      <a:solidFill>
                        <a:srgbClr val="000000"/>
                      </a:solidFill>
                      <a:prstDash val="solid"/>
                      <a:round/>
                      <a:headEnd len="sm" w="sm" type="none"/>
                      <a:tailEnd len="sm" w="sm" type="none"/>
                    </a:lnR>
                  </a:tcPr>
                </a:tc>
              </a:tr>
              <a:tr h="150800">
                <a:tc>
                  <a:txBody>
                    <a:bodyPr/>
                    <a:lstStyle/>
                    <a:p>
                      <a:pPr indent="0" lvl="0" marL="0" rtl="0" algn="l">
                        <a:lnSpc>
                          <a:spcPct val="115000"/>
                        </a:lnSpc>
                        <a:spcBef>
                          <a:spcPts val="0"/>
                        </a:spcBef>
                        <a:spcAft>
                          <a:spcPts val="0"/>
                        </a:spcAft>
                        <a:buNone/>
                      </a:pPr>
                      <a:r>
                        <a:rPr lang="en" sz="700"/>
                        <a:t>Observations</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3,329</a:t>
                      </a:r>
                      <a:endParaRPr sz="700"/>
                    </a:p>
                  </a:txBody>
                  <a:tcPr marT="19050" marB="19050" marR="28575" marL="28575" anchor="b"/>
                </a:tc>
                <a:tc>
                  <a:txBody>
                    <a:bodyPr/>
                    <a:lstStyle/>
                    <a:p>
                      <a:pPr indent="0" lvl="0" marL="0" rtl="0" algn="r">
                        <a:lnSpc>
                          <a:spcPct val="115000"/>
                        </a:lnSpc>
                        <a:spcBef>
                          <a:spcPts val="0"/>
                        </a:spcBef>
                        <a:spcAft>
                          <a:spcPts val="0"/>
                        </a:spcAft>
                        <a:buNone/>
                      </a:pPr>
                      <a:r>
                        <a:rPr lang="en" sz="700"/>
                        <a:t>3,414</a:t>
                      </a:r>
                      <a:endParaRPr sz="700"/>
                    </a:p>
                  </a:txBody>
                  <a:tcPr marT="19050" marB="19050" marR="28575" marL="28575" anchor="b">
                    <a:lnR cap="flat" cmpd="sng" w="9525">
                      <a:solidFill>
                        <a:srgbClr val="000000"/>
                      </a:solidFill>
                      <a:prstDash val="solid"/>
                      <a:round/>
                      <a:headEnd len="sm" w="sm" type="none"/>
                      <a:tailEnd len="sm" w="sm" type="none"/>
                    </a:lnR>
                  </a:tcPr>
                </a:tc>
              </a:tr>
              <a:tr h="191600">
                <a:tc>
                  <a:txBody>
                    <a:bodyPr/>
                    <a:lstStyle/>
                    <a:p>
                      <a:pPr indent="0" lvl="0" marL="0" rtl="0" algn="l">
                        <a:lnSpc>
                          <a:spcPct val="115000"/>
                        </a:lnSpc>
                        <a:spcBef>
                          <a:spcPts val="0"/>
                        </a:spcBef>
                        <a:spcAft>
                          <a:spcPts val="0"/>
                        </a:spcAft>
                        <a:buNone/>
                      </a:pPr>
                      <a:r>
                        <a:rPr lang="en" sz="700"/>
                        <a:t>Pooled Variance</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7,149,046,923,876</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266125">
                <a:tc>
                  <a:txBody>
                    <a:bodyPr/>
                    <a:lstStyle/>
                    <a:p>
                      <a:pPr indent="0" lvl="0" marL="0" rtl="0" algn="l">
                        <a:lnSpc>
                          <a:spcPct val="115000"/>
                        </a:lnSpc>
                        <a:spcBef>
                          <a:spcPts val="0"/>
                        </a:spcBef>
                        <a:spcAft>
                          <a:spcPts val="0"/>
                        </a:spcAft>
                        <a:buNone/>
                      </a:pPr>
                      <a:r>
                        <a:rPr lang="en" sz="700"/>
                        <a:t>Hypothesized Mean Difference</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0</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1600">
                <a:tc>
                  <a:txBody>
                    <a:bodyPr/>
                    <a:lstStyle/>
                    <a:p>
                      <a:pPr indent="0" lvl="0" marL="0" rtl="0" algn="l">
                        <a:lnSpc>
                          <a:spcPct val="115000"/>
                        </a:lnSpc>
                        <a:spcBef>
                          <a:spcPts val="0"/>
                        </a:spcBef>
                        <a:spcAft>
                          <a:spcPts val="0"/>
                        </a:spcAft>
                        <a:buNone/>
                      </a:pPr>
                      <a:r>
                        <a:rPr lang="en" sz="700"/>
                        <a:t>df</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6,741</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1600">
                <a:tc>
                  <a:txBody>
                    <a:bodyPr/>
                    <a:lstStyle/>
                    <a:p>
                      <a:pPr indent="0" lvl="0" marL="0" rtl="0" algn="l">
                        <a:lnSpc>
                          <a:spcPct val="115000"/>
                        </a:lnSpc>
                        <a:spcBef>
                          <a:spcPts val="0"/>
                        </a:spcBef>
                        <a:spcAft>
                          <a:spcPts val="0"/>
                        </a:spcAft>
                        <a:buNone/>
                      </a:pPr>
                      <a:r>
                        <a:rPr lang="en" sz="700"/>
                        <a:t>t Stat</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1.942461694</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1600">
                <a:tc>
                  <a:txBody>
                    <a:bodyPr/>
                    <a:lstStyle/>
                    <a:p>
                      <a:pPr indent="0" lvl="0" marL="0" rtl="0" algn="l">
                        <a:lnSpc>
                          <a:spcPct val="115000"/>
                        </a:lnSpc>
                        <a:spcBef>
                          <a:spcPts val="0"/>
                        </a:spcBef>
                        <a:spcAft>
                          <a:spcPts val="0"/>
                        </a:spcAft>
                        <a:buNone/>
                      </a:pPr>
                      <a:r>
                        <a:rPr lang="en" sz="700"/>
                        <a:t>P(T&lt;=t) one-tail</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0.026061414</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1600">
                <a:tc>
                  <a:txBody>
                    <a:bodyPr/>
                    <a:lstStyle/>
                    <a:p>
                      <a:pPr indent="0" lvl="0" marL="0" rtl="0" algn="l">
                        <a:lnSpc>
                          <a:spcPct val="115000"/>
                        </a:lnSpc>
                        <a:spcBef>
                          <a:spcPts val="0"/>
                        </a:spcBef>
                        <a:spcAft>
                          <a:spcPts val="0"/>
                        </a:spcAft>
                        <a:buNone/>
                      </a:pPr>
                      <a:r>
                        <a:rPr lang="en" sz="700"/>
                        <a:t>t Critical one-tail</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1.645079643</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1600">
                <a:tc>
                  <a:txBody>
                    <a:bodyPr/>
                    <a:lstStyle/>
                    <a:p>
                      <a:pPr indent="0" lvl="0" marL="0" rtl="0" algn="l">
                        <a:lnSpc>
                          <a:spcPct val="115000"/>
                        </a:lnSpc>
                        <a:spcBef>
                          <a:spcPts val="0"/>
                        </a:spcBef>
                        <a:spcAft>
                          <a:spcPts val="0"/>
                        </a:spcAft>
                        <a:buNone/>
                      </a:pPr>
                      <a:r>
                        <a:rPr b="1" lang="en" sz="700"/>
                        <a:t>P(T&lt;=t) two-tail</a:t>
                      </a:r>
                      <a:endParaRPr b="1"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b="1" lang="en" sz="700"/>
                        <a:t>0.052122829</a:t>
                      </a:r>
                      <a:endParaRPr b="1"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1600">
                <a:tc>
                  <a:txBody>
                    <a:bodyPr/>
                    <a:lstStyle/>
                    <a:p>
                      <a:pPr indent="0" lvl="0" marL="0" rtl="0" algn="l">
                        <a:lnSpc>
                          <a:spcPct val="115000"/>
                        </a:lnSpc>
                        <a:spcBef>
                          <a:spcPts val="0"/>
                        </a:spcBef>
                        <a:spcAft>
                          <a:spcPts val="0"/>
                        </a:spcAft>
                        <a:buNone/>
                      </a:pPr>
                      <a:r>
                        <a:rPr lang="en" sz="700"/>
                        <a:t>t Critical two-tail</a:t>
                      </a:r>
                      <a:endParaRPr sz="700"/>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1.960315909</a:t>
                      </a:r>
                      <a:endParaRPr sz="7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sp>
        <p:nvSpPr>
          <p:cNvPr id="382" name="Google Shape;382;p49"/>
          <p:cNvSpPr txBox="1"/>
          <p:nvPr/>
        </p:nvSpPr>
        <p:spPr>
          <a:xfrm>
            <a:off x="-62325" y="1106950"/>
            <a:ext cx="4904700" cy="37773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1200"/>
              </a:spcBef>
              <a:spcAft>
                <a:spcPts val="0"/>
              </a:spcAft>
              <a:buClr>
                <a:schemeClr val="dk1"/>
              </a:buClr>
              <a:buSzPts val="900"/>
              <a:buAutoNum type="arabicPeriod"/>
            </a:pPr>
            <a:r>
              <a:rPr b="1" lang="en" sz="900">
                <a:solidFill>
                  <a:schemeClr val="dk1"/>
                </a:solidFill>
              </a:rPr>
              <a:t>Hypothesis</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Null Hypothesis (H₀):</a:t>
            </a:r>
            <a:r>
              <a:rPr lang="en" sz="900">
                <a:solidFill>
                  <a:schemeClr val="dk1"/>
                </a:solidFill>
              </a:rPr>
              <a:t> There is no significant difference in total revenue between Campaign 10/10 and Campaign 12/12.</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Alternative Hypothesis (H₁):</a:t>
            </a:r>
            <a:r>
              <a:rPr lang="en" sz="900">
                <a:solidFill>
                  <a:schemeClr val="dk1"/>
                </a:solidFill>
              </a:rPr>
              <a:t> There is a significant difference in total revenue between Campaign 10/10 and Campaign 12/12.</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Alpha (Significance Level)</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α = 0.05 (5%)</a:t>
            </a:r>
            <a:endParaRPr b="1"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Statistical Test (T-test)</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Variance Sample 10/10 Campaign = </a:t>
            </a:r>
            <a:r>
              <a:rPr lang="en" sz="900"/>
              <a:t>6994044361764</a:t>
            </a:r>
            <a:endParaRPr sz="900"/>
          </a:p>
          <a:p>
            <a:pPr indent="-285750" lvl="1" marL="914400" rtl="0" algn="l">
              <a:lnSpc>
                <a:spcPct val="115000"/>
              </a:lnSpc>
              <a:spcBef>
                <a:spcPts val="0"/>
              </a:spcBef>
              <a:spcAft>
                <a:spcPts val="0"/>
              </a:spcAft>
              <a:buClr>
                <a:schemeClr val="dk1"/>
              </a:buClr>
              <a:buSzPts val="900"/>
              <a:buChar char="○"/>
            </a:pPr>
            <a:r>
              <a:rPr b="1" lang="en" sz="900">
                <a:solidFill>
                  <a:schemeClr val="dk1"/>
                </a:solidFill>
              </a:rPr>
              <a:t>Variance Sample 12/12 Campaign = </a:t>
            </a:r>
            <a:r>
              <a:rPr lang="en" sz="900">
                <a:solidFill>
                  <a:schemeClr val="dk1"/>
                </a:solidFill>
              </a:rPr>
              <a:t>7300189181921</a:t>
            </a:r>
            <a:endParaRPr sz="900"/>
          </a:p>
          <a:p>
            <a:pPr indent="-285750" lvl="1" marL="914400" rtl="0" algn="l">
              <a:lnSpc>
                <a:spcPct val="115000"/>
              </a:lnSpc>
              <a:spcBef>
                <a:spcPts val="0"/>
              </a:spcBef>
              <a:spcAft>
                <a:spcPts val="0"/>
              </a:spcAft>
              <a:buClr>
                <a:schemeClr val="dk1"/>
              </a:buClr>
              <a:buSzPts val="900"/>
              <a:buChar char="○"/>
            </a:pPr>
            <a:r>
              <a:rPr b="1" lang="en" sz="900">
                <a:solidFill>
                  <a:schemeClr val="dk1"/>
                </a:solidFill>
              </a:rPr>
              <a:t>Differences between 2 Variances = 4% &lt; 10% -&gt; </a:t>
            </a:r>
            <a:r>
              <a:rPr lang="en" sz="900">
                <a:solidFill>
                  <a:schemeClr val="dk1"/>
                </a:solidFill>
              </a:rPr>
              <a:t>This small variance difference justifies the use of a </a:t>
            </a:r>
            <a:r>
              <a:rPr b="1" lang="en" sz="900">
                <a:solidFill>
                  <a:schemeClr val="dk1"/>
                </a:solidFill>
              </a:rPr>
              <a:t>t-test assuming equal variances</a:t>
            </a:r>
            <a:r>
              <a:rPr lang="en" sz="900">
                <a:solidFill>
                  <a:schemeClr val="dk1"/>
                </a:solidFill>
              </a:rPr>
              <a:t>.</a:t>
            </a:r>
            <a:endParaRPr b="1"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Decision Criteria</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If </a:t>
            </a:r>
            <a:r>
              <a:rPr b="1" lang="en" sz="900">
                <a:solidFill>
                  <a:schemeClr val="dk1"/>
                </a:solidFill>
              </a:rPr>
              <a:t>p-value &lt; α</a:t>
            </a:r>
            <a:r>
              <a:rPr lang="en" sz="900">
                <a:solidFill>
                  <a:schemeClr val="dk1"/>
                </a:solidFill>
              </a:rPr>
              <a:t>, reject H₀</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If </a:t>
            </a:r>
            <a:r>
              <a:rPr b="1" lang="en" sz="900">
                <a:solidFill>
                  <a:schemeClr val="dk1"/>
                </a:solidFill>
              </a:rPr>
              <a:t>p-value &gt; α</a:t>
            </a:r>
            <a:r>
              <a:rPr lang="en" sz="900">
                <a:solidFill>
                  <a:schemeClr val="dk1"/>
                </a:solidFill>
              </a:rPr>
              <a:t>, accept H₀</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Conclusion</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P-value (two-tailed)</a:t>
            </a:r>
            <a:r>
              <a:rPr b="1" lang="en" sz="900">
                <a:solidFill>
                  <a:schemeClr val="dk1"/>
                </a:solidFill>
              </a:rPr>
              <a:t> = 0.0521&gt; 0.05</a:t>
            </a:r>
            <a:r>
              <a:rPr lang="en" sz="900">
                <a:solidFill>
                  <a:schemeClr val="dk1"/>
                </a:solidFill>
              </a:rPr>
              <a:t>, we accept</a:t>
            </a:r>
            <a:r>
              <a:rPr b="1" lang="en" sz="900">
                <a:solidFill>
                  <a:schemeClr val="dk1"/>
                </a:solidFill>
              </a:rPr>
              <a:t> </a:t>
            </a:r>
            <a:r>
              <a:rPr b="1" lang="en" sz="900">
                <a:solidFill>
                  <a:schemeClr val="dk1"/>
                </a:solidFill>
              </a:rPr>
              <a:t>H₀ </a:t>
            </a:r>
            <a:r>
              <a:rPr lang="en" sz="900">
                <a:solidFill>
                  <a:schemeClr val="dk1"/>
                </a:solidFill>
              </a:rPr>
              <a:t>at a </a:t>
            </a:r>
            <a:r>
              <a:rPr b="1" lang="en" sz="900">
                <a:solidFill>
                  <a:schemeClr val="dk1"/>
                </a:solidFill>
              </a:rPr>
              <a:t>5% significance level</a:t>
            </a:r>
            <a:r>
              <a:rPr lang="en" sz="900">
                <a:solidFill>
                  <a:schemeClr val="dk1"/>
                </a:solidFill>
              </a:rPr>
              <a:t>.</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The difference is not strong enough to conclude a significant change in </a:t>
            </a:r>
            <a:r>
              <a:rPr lang="en" sz="900">
                <a:solidFill>
                  <a:schemeClr val="dk1"/>
                </a:solidFill>
              </a:rPr>
              <a:t>total revenue between Campaign 10/10 and Campaign 12/12.</a:t>
            </a:r>
            <a:endParaRPr sz="900">
              <a:solidFill>
                <a:schemeClr val="dk1"/>
              </a:solidFill>
            </a:endParaRPr>
          </a:p>
          <a:p>
            <a:pPr indent="-279400" lvl="0" marL="457200" rtl="0" algn="l">
              <a:lnSpc>
                <a:spcPct val="115000"/>
              </a:lnSpc>
              <a:spcBef>
                <a:spcPts val="0"/>
              </a:spcBef>
              <a:spcAft>
                <a:spcPts val="0"/>
              </a:spcAft>
              <a:buClr>
                <a:schemeClr val="dk1"/>
              </a:buClr>
              <a:buSzPts val="800"/>
              <a:buAutoNum type="arabicPeriod"/>
            </a:pPr>
            <a:r>
              <a:rPr b="1" lang="en" sz="800">
                <a:solidFill>
                  <a:schemeClr val="dk1"/>
                </a:solidFill>
              </a:rPr>
              <a:t>Business Insight</a:t>
            </a:r>
            <a:endParaRPr b="1" sz="800">
              <a:solidFill>
                <a:schemeClr val="dk1"/>
              </a:solidFill>
            </a:endParaRPr>
          </a:p>
          <a:p>
            <a:pPr indent="-279400" lvl="1" marL="914400" rtl="0" algn="l">
              <a:lnSpc>
                <a:spcPct val="115000"/>
              </a:lnSpc>
              <a:spcBef>
                <a:spcPts val="0"/>
              </a:spcBef>
              <a:spcAft>
                <a:spcPts val="0"/>
              </a:spcAft>
              <a:buClr>
                <a:schemeClr val="dk1"/>
              </a:buClr>
              <a:buSzPts val="800"/>
              <a:buChar char="○"/>
            </a:pPr>
            <a:r>
              <a:rPr lang="en" sz="800">
                <a:solidFill>
                  <a:schemeClr val="dk1"/>
                </a:solidFill>
              </a:rPr>
              <a:t>Campaign 12/12 </a:t>
            </a:r>
            <a:r>
              <a:rPr b="1" lang="en" sz="800">
                <a:solidFill>
                  <a:schemeClr val="dk1"/>
                </a:solidFill>
              </a:rPr>
              <a:t>did not bring significant different of revenue </a:t>
            </a:r>
            <a:r>
              <a:rPr lang="en" sz="800">
                <a:solidFill>
                  <a:schemeClr val="dk1"/>
                </a:solidFill>
              </a:rPr>
              <a:t>to TokoBli Ecommerce, indicating that the promotional strategy used in 12/12 was not effective </a:t>
            </a:r>
            <a:endParaRPr sz="900">
              <a:solidFill>
                <a:schemeClr val="dk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0"/>
          <p:cNvSpPr txBox="1"/>
          <p:nvPr/>
        </p:nvSpPr>
        <p:spPr>
          <a:xfrm>
            <a:off x="342900" y="436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Hypothesis Testing (3/4) </a:t>
            </a:r>
            <a:endParaRPr b="1" sz="3100">
              <a:solidFill>
                <a:srgbClr val="2F1800"/>
              </a:solidFill>
              <a:latin typeface="Saira"/>
              <a:ea typeface="Saira"/>
              <a:cs typeface="Saira"/>
              <a:sym typeface="Saira"/>
            </a:endParaRPr>
          </a:p>
        </p:txBody>
      </p:sp>
      <p:sp>
        <p:nvSpPr>
          <p:cNvPr id="388" name="Google Shape;388;p50"/>
          <p:cNvSpPr/>
          <p:nvPr/>
        </p:nvSpPr>
        <p:spPr>
          <a:xfrm>
            <a:off x="8655098"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389" name="Google Shape;389;p50"/>
          <p:cNvSpPr txBox="1"/>
          <p:nvPr/>
        </p:nvSpPr>
        <p:spPr>
          <a:xfrm>
            <a:off x="0" y="4883025"/>
            <a:ext cx="464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390" name="Google Shape;390;p50"/>
          <p:cNvSpPr txBox="1"/>
          <p:nvPr/>
        </p:nvSpPr>
        <p:spPr>
          <a:xfrm>
            <a:off x="342900" y="520925"/>
            <a:ext cx="6956700" cy="138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1200"/>
              </a:spcAft>
              <a:buNone/>
            </a:pPr>
            <a:r>
              <a:rPr lang="en" sz="900">
                <a:solidFill>
                  <a:schemeClr val="dk1"/>
                </a:solidFill>
              </a:rPr>
              <a:t>Is there any significant difference between Campaign 11/11 and Campaign 12/12 Total Revenue?</a:t>
            </a:r>
            <a:endParaRPr b="1" sz="1500">
              <a:solidFill>
                <a:srgbClr val="2F1800"/>
              </a:solidFill>
              <a:latin typeface="Saira"/>
              <a:ea typeface="Saira"/>
              <a:cs typeface="Saira"/>
              <a:sym typeface="Saira"/>
            </a:endParaRPr>
          </a:p>
        </p:txBody>
      </p:sp>
      <p:sp>
        <p:nvSpPr>
          <p:cNvPr id="391" name="Google Shape;391;p50"/>
          <p:cNvSpPr txBox="1"/>
          <p:nvPr/>
        </p:nvSpPr>
        <p:spPr>
          <a:xfrm>
            <a:off x="9894600" y="799000"/>
            <a:ext cx="6956700" cy="935100"/>
          </a:xfrm>
          <a:prstGeom prst="rect">
            <a:avLst/>
          </a:prstGeom>
          <a:noFill/>
          <a:ln>
            <a:noFill/>
          </a:ln>
        </p:spPr>
        <p:txBody>
          <a:bodyPr anchorCtr="0" anchor="t" bIns="0" lIns="0" spcFirstLastPara="1" rIns="0" wrap="square" tIns="0">
            <a:spAutoFit/>
          </a:bodyPr>
          <a:lstStyle/>
          <a:p>
            <a:pPr indent="-285750" lvl="0" marL="457200" rtl="0" algn="l">
              <a:lnSpc>
                <a:spcPct val="115000"/>
              </a:lnSpc>
              <a:spcBef>
                <a:spcPts val="1200"/>
              </a:spcBef>
              <a:spcAft>
                <a:spcPts val="0"/>
              </a:spcAft>
              <a:buClr>
                <a:srgbClr val="2F1800"/>
              </a:buClr>
              <a:buSzPts val="900"/>
              <a:buAutoNum type="arabicPeriod"/>
            </a:pPr>
            <a:r>
              <a:rPr lang="en" sz="900">
                <a:solidFill>
                  <a:schemeClr val="dk1"/>
                </a:solidFill>
              </a:rPr>
              <a:t>Hypothesis</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Alpha</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Statistical Test</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Kriteria Keputusan</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Kesimpulan</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lang="en" sz="900">
                <a:solidFill>
                  <a:schemeClr val="dk1"/>
                </a:solidFill>
              </a:rPr>
              <a:t>Insight bisnis</a:t>
            </a:r>
            <a:endParaRPr sz="900">
              <a:solidFill>
                <a:schemeClr val="dk1"/>
              </a:solidFill>
            </a:endParaRPr>
          </a:p>
        </p:txBody>
      </p:sp>
      <p:sp>
        <p:nvSpPr>
          <p:cNvPr id="392" name="Google Shape;392;p50"/>
          <p:cNvSpPr txBox="1"/>
          <p:nvPr/>
        </p:nvSpPr>
        <p:spPr>
          <a:xfrm>
            <a:off x="-80100" y="936925"/>
            <a:ext cx="5002800" cy="3828000"/>
          </a:xfrm>
          <a:prstGeom prst="rect">
            <a:avLst/>
          </a:prstGeom>
          <a:noFill/>
          <a:ln>
            <a:noFill/>
          </a:ln>
        </p:spPr>
        <p:txBody>
          <a:bodyPr anchorCtr="0" anchor="t" bIns="91425" lIns="91425" spcFirstLastPara="1" rIns="91425" wrap="square" tIns="91425">
            <a:spAutoFit/>
          </a:bodyPr>
          <a:lstStyle/>
          <a:p>
            <a:pPr indent="-285750" lvl="0" marL="457200" rtl="0" algn="l">
              <a:lnSpc>
                <a:spcPct val="115000"/>
              </a:lnSpc>
              <a:spcBef>
                <a:spcPts val="1200"/>
              </a:spcBef>
              <a:spcAft>
                <a:spcPts val="0"/>
              </a:spcAft>
              <a:buClr>
                <a:schemeClr val="dk1"/>
              </a:buClr>
              <a:buSzPts val="900"/>
              <a:buAutoNum type="arabicPeriod"/>
            </a:pPr>
            <a:r>
              <a:rPr b="1" lang="en" sz="900">
                <a:solidFill>
                  <a:schemeClr val="dk1"/>
                </a:solidFill>
              </a:rPr>
              <a:t>Hypothesis</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Null Hypothesis (H₀):</a:t>
            </a:r>
            <a:r>
              <a:rPr lang="en" sz="900">
                <a:solidFill>
                  <a:schemeClr val="dk1"/>
                </a:solidFill>
              </a:rPr>
              <a:t> There is no significant difference in total revenue between Campaign 11/11 and Campaign 12/12.</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Alternative Hypothesis (H₁):</a:t>
            </a:r>
            <a:r>
              <a:rPr lang="en" sz="900">
                <a:solidFill>
                  <a:schemeClr val="dk1"/>
                </a:solidFill>
              </a:rPr>
              <a:t> There is a significant difference in total revenue between Campaign 11/11 and Campaign 12/12.</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Alpha (Significance Level)</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α = 0.05 (5%)</a:t>
            </a:r>
            <a:endParaRPr b="1"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Statistical Test (T-test)</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Variance Sample 11/11 Campaign = </a:t>
            </a:r>
            <a:r>
              <a:rPr lang="en" sz="900">
                <a:solidFill>
                  <a:schemeClr val="dk1"/>
                </a:solidFill>
              </a:rPr>
              <a:t>6957590470647</a:t>
            </a:r>
            <a:endParaRPr sz="900"/>
          </a:p>
          <a:p>
            <a:pPr indent="-285750" lvl="1" marL="914400" rtl="0" algn="l">
              <a:lnSpc>
                <a:spcPct val="115000"/>
              </a:lnSpc>
              <a:spcBef>
                <a:spcPts val="0"/>
              </a:spcBef>
              <a:spcAft>
                <a:spcPts val="0"/>
              </a:spcAft>
              <a:buClr>
                <a:schemeClr val="dk1"/>
              </a:buClr>
              <a:buSzPts val="900"/>
              <a:buChar char="○"/>
            </a:pPr>
            <a:r>
              <a:rPr b="1" lang="en" sz="900">
                <a:solidFill>
                  <a:schemeClr val="dk1"/>
                </a:solidFill>
              </a:rPr>
              <a:t>Variance Sample 12/12 Campaign = </a:t>
            </a:r>
            <a:r>
              <a:rPr lang="en" sz="900">
                <a:solidFill>
                  <a:schemeClr val="dk1"/>
                </a:solidFill>
              </a:rPr>
              <a:t>7300189181921</a:t>
            </a:r>
            <a:endParaRPr sz="900"/>
          </a:p>
          <a:p>
            <a:pPr indent="-285750" lvl="1" marL="914400" rtl="0" algn="l">
              <a:lnSpc>
                <a:spcPct val="115000"/>
              </a:lnSpc>
              <a:spcBef>
                <a:spcPts val="0"/>
              </a:spcBef>
              <a:spcAft>
                <a:spcPts val="0"/>
              </a:spcAft>
              <a:buClr>
                <a:schemeClr val="dk1"/>
              </a:buClr>
              <a:buSzPts val="900"/>
              <a:buChar char="○"/>
            </a:pPr>
            <a:r>
              <a:rPr b="1" lang="en" sz="900">
                <a:solidFill>
                  <a:schemeClr val="dk1"/>
                </a:solidFill>
              </a:rPr>
              <a:t>Differences between 2 Variances = 5% &lt; 10% -&gt; </a:t>
            </a:r>
            <a:r>
              <a:rPr lang="en" sz="900">
                <a:solidFill>
                  <a:schemeClr val="dk1"/>
                </a:solidFill>
              </a:rPr>
              <a:t>This small variance difference justifies the use of a </a:t>
            </a:r>
            <a:r>
              <a:rPr b="1" lang="en" sz="900">
                <a:solidFill>
                  <a:schemeClr val="dk1"/>
                </a:solidFill>
              </a:rPr>
              <a:t>t-test assuming equal variances</a:t>
            </a:r>
            <a:r>
              <a:rPr lang="en" sz="900">
                <a:solidFill>
                  <a:schemeClr val="dk1"/>
                </a:solidFill>
              </a:rPr>
              <a:t>.</a:t>
            </a:r>
            <a:endParaRPr b="1"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Decision Criteria</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If </a:t>
            </a:r>
            <a:r>
              <a:rPr b="1" lang="en" sz="900">
                <a:solidFill>
                  <a:schemeClr val="dk1"/>
                </a:solidFill>
              </a:rPr>
              <a:t>p-value &lt; α</a:t>
            </a:r>
            <a:r>
              <a:rPr lang="en" sz="900">
                <a:solidFill>
                  <a:schemeClr val="dk1"/>
                </a:solidFill>
              </a:rPr>
              <a:t>, reject H₀</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If </a:t>
            </a:r>
            <a:r>
              <a:rPr b="1" lang="en" sz="900">
                <a:solidFill>
                  <a:schemeClr val="dk1"/>
                </a:solidFill>
              </a:rPr>
              <a:t>p-value &gt; α</a:t>
            </a:r>
            <a:r>
              <a:rPr lang="en" sz="900">
                <a:solidFill>
                  <a:schemeClr val="dk1"/>
                </a:solidFill>
              </a:rPr>
              <a:t>, accept H₀</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Conclusion</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en" sz="900">
                <a:solidFill>
                  <a:schemeClr val="dk1"/>
                </a:solidFill>
              </a:rPr>
              <a:t>P-value (two-tailed) = 0.000 &lt; 0.05</a:t>
            </a:r>
            <a:r>
              <a:rPr lang="en" sz="900">
                <a:solidFill>
                  <a:schemeClr val="dk1"/>
                </a:solidFill>
              </a:rPr>
              <a:t>, we </a:t>
            </a:r>
            <a:r>
              <a:rPr b="1" lang="en" sz="900">
                <a:solidFill>
                  <a:schemeClr val="dk1"/>
                </a:solidFill>
              </a:rPr>
              <a:t>reject H₀</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This means there is a </a:t>
            </a:r>
            <a:r>
              <a:rPr b="1" lang="en" sz="900">
                <a:solidFill>
                  <a:schemeClr val="dk1"/>
                </a:solidFill>
              </a:rPr>
              <a:t>statistically significant difference</a:t>
            </a:r>
            <a:r>
              <a:rPr lang="en" sz="900">
                <a:solidFill>
                  <a:schemeClr val="dk1"/>
                </a:solidFill>
              </a:rPr>
              <a:t> in total revenue between Campaign 11/11 and Campaign 12/12.</a:t>
            </a:r>
            <a:endParaRPr sz="900">
              <a:solidFill>
                <a:schemeClr val="dk1"/>
              </a:solidFill>
            </a:endParaRPr>
          </a:p>
          <a:p>
            <a:pPr indent="-285750" lvl="0" marL="457200" rtl="0" algn="l">
              <a:lnSpc>
                <a:spcPct val="115000"/>
              </a:lnSpc>
              <a:spcBef>
                <a:spcPts val="0"/>
              </a:spcBef>
              <a:spcAft>
                <a:spcPts val="0"/>
              </a:spcAft>
              <a:buClr>
                <a:schemeClr val="dk1"/>
              </a:buClr>
              <a:buSzPts val="900"/>
              <a:buAutoNum type="arabicPeriod"/>
            </a:pPr>
            <a:r>
              <a:rPr b="1" lang="en" sz="900">
                <a:solidFill>
                  <a:schemeClr val="dk1"/>
                </a:solidFill>
              </a:rPr>
              <a:t>Business Insight</a:t>
            </a:r>
            <a:endParaRPr b="1" sz="900">
              <a:solidFill>
                <a:schemeClr val="dk1"/>
              </a:solidFill>
            </a:endParaRPr>
          </a:p>
          <a:p>
            <a:pPr indent="-285750" lvl="1" marL="914400" rtl="0" algn="l">
              <a:lnSpc>
                <a:spcPct val="115000"/>
              </a:lnSpc>
              <a:spcBef>
                <a:spcPts val="0"/>
              </a:spcBef>
              <a:spcAft>
                <a:spcPts val="0"/>
              </a:spcAft>
              <a:buClr>
                <a:schemeClr val="dk1"/>
              </a:buClr>
              <a:buSzPts val="900"/>
              <a:buChar char="○"/>
            </a:pPr>
            <a:r>
              <a:rPr lang="en" sz="900">
                <a:solidFill>
                  <a:schemeClr val="dk1"/>
                </a:solidFill>
              </a:rPr>
              <a:t>In terms of mean revenue, since </a:t>
            </a:r>
            <a:r>
              <a:rPr b="1" lang="en" sz="900">
                <a:solidFill>
                  <a:schemeClr val="dk1"/>
                </a:solidFill>
              </a:rPr>
              <a:t>Campaign 12/12 (4,335,479) &lt; Campaign 11/11 (4,890,302)</a:t>
            </a:r>
            <a:r>
              <a:rPr lang="en" sz="900">
                <a:solidFill>
                  <a:schemeClr val="dk1"/>
                </a:solidFill>
              </a:rPr>
              <a:t>, it can be identified that Campaign </a:t>
            </a:r>
            <a:r>
              <a:rPr b="1" lang="en" sz="900">
                <a:solidFill>
                  <a:schemeClr val="dk1"/>
                </a:solidFill>
              </a:rPr>
              <a:t>12/12 was less effective</a:t>
            </a:r>
            <a:r>
              <a:rPr lang="en" sz="900">
                <a:solidFill>
                  <a:schemeClr val="dk1"/>
                </a:solidFill>
              </a:rPr>
              <a:t> than Campaign 11/11 in increasing revenue.</a:t>
            </a:r>
            <a:endParaRPr sz="900">
              <a:solidFill>
                <a:schemeClr val="dk1"/>
              </a:solidFill>
            </a:endParaRPr>
          </a:p>
        </p:txBody>
      </p:sp>
      <p:graphicFrame>
        <p:nvGraphicFramePr>
          <p:cNvPr id="393" name="Google Shape;393;p50"/>
          <p:cNvGraphicFramePr/>
          <p:nvPr/>
        </p:nvGraphicFramePr>
        <p:xfrm>
          <a:off x="5092100" y="1234350"/>
          <a:ext cx="3000000" cy="3000000"/>
        </p:xfrm>
        <a:graphic>
          <a:graphicData uri="http://schemas.openxmlformats.org/drawingml/2006/table">
            <a:tbl>
              <a:tblPr>
                <a:noFill/>
                <a:tableStyleId>{6853AD1C-A627-493F-8DAA-424ED81F5367}</a:tableStyleId>
              </a:tblPr>
              <a:tblGrid>
                <a:gridCol w="807075"/>
                <a:gridCol w="1548900"/>
                <a:gridCol w="1482350"/>
              </a:tblGrid>
              <a:tr h="258325">
                <a:tc gridSpan="3">
                  <a:txBody>
                    <a:bodyPr/>
                    <a:lstStyle/>
                    <a:p>
                      <a:pPr indent="0" lvl="0" marL="0" rtl="0" algn="l">
                        <a:lnSpc>
                          <a:spcPct val="115000"/>
                        </a:lnSpc>
                        <a:spcBef>
                          <a:spcPts val="0"/>
                        </a:spcBef>
                        <a:spcAft>
                          <a:spcPts val="0"/>
                        </a:spcAft>
                        <a:buNone/>
                      </a:pPr>
                      <a:r>
                        <a:rPr lang="en" sz="700"/>
                        <a:t>t-Test: Two-Sample Assuming Equal Variances</a:t>
                      </a:r>
                      <a:endParaRPr sz="700"/>
                    </a:p>
                  </a:txBody>
                  <a:tcPr marT="19050" marB="19050" marR="28575" marL="28575" anchor="b"/>
                </a:tc>
                <a:tc hMerge="1"/>
                <a:tc hMerge="1"/>
              </a:tr>
              <a:tr h="195550">
                <a:tc>
                  <a:txBody>
                    <a:bodyPr/>
                    <a:lstStyle/>
                    <a:p>
                      <a:pPr indent="0" lvl="0" marL="0" rtl="0" algn="l">
                        <a:spcBef>
                          <a:spcPts val="0"/>
                        </a:spcBef>
                        <a:spcAft>
                          <a:spcPts val="0"/>
                        </a:spcAft>
                        <a:buNone/>
                      </a:pPr>
                      <a:r>
                        <a:t/>
                      </a:r>
                      <a:endParaRPr sz="11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B cap="flat" cmpd="sng" w="9525">
                      <a:solidFill>
                        <a:srgbClr val="000000"/>
                      </a:solidFill>
                      <a:prstDash val="solid"/>
                      <a:round/>
                      <a:headEnd len="sm" w="sm" type="none"/>
                      <a:tailEnd len="sm" w="sm" type="none"/>
                    </a:lnB>
                  </a:tcPr>
                </a:tc>
              </a:tr>
              <a:tr h="276850">
                <a:tc>
                  <a:txBody>
                    <a:bodyPr/>
                    <a:lstStyle/>
                    <a:p>
                      <a:pPr indent="0" lvl="0" marL="0" rtl="0" algn="l">
                        <a:spcBef>
                          <a:spcPts val="0"/>
                        </a:spcBef>
                        <a:spcAft>
                          <a:spcPts val="0"/>
                        </a:spcAft>
                        <a:buNone/>
                      </a:pPr>
                      <a:r>
                        <a:t/>
                      </a:r>
                      <a:endParaRPr sz="11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 sz="700"/>
                        <a:t>Total Revenue of Campaign 11/11</a:t>
                      </a:r>
                      <a:endParaRPr i="1" sz="700"/>
                    </a:p>
                  </a:txBody>
                  <a:tcPr marT="19050" marB="19050" marR="28575" marL="28575" anchor="b">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rtl="0" algn="ctr">
                        <a:lnSpc>
                          <a:spcPct val="115000"/>
                        </a:lnSpc>
                        <a:spcBef>
                          <a:spcPts val="0"/>
                        </a:spcBef>
                        <a:spcAft>
                          <a:spcPts val="0"/>
                        </a:spcAft>
                        <a:buNone/>
                      </a:pPr>
                      <a:r>
                        <a:rPr i="1" lang="en" sz="700"/>
                        <a:t>Total Revenue of Campaign 12/12</a:t>
                      </a:r>
                      <a:endParaRPr i="1" sz="7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153925">
                <a:tc>
                  <a:txBody>
                    <a:bodyPr/>
                    <a:lstStyle/>
                    <a:p>
                      <a:pPr indent="0" lvl="0" marL="0" rtl="0" algn="l">
                        <a:lnSpc>
                          <a:spcPct val="115000"/>
                        </a:lnSpc>
                        <a:spcBef>
                          <a:spcPts val="0"/>
                        </a:spcBef>
                        <a:spcAft>
                          <a:spcPts val="0"/>
                        </a:spcAft>
                        <a:buNone/>
                      </a:pPr>
                      <a:r>
                        <a:rPr lang="en" sz="700"/>
                        <a:t>Mean</a:t>
                      </a:r>
                      <a:endParaRPr sz="700"/>
                    </a:p>
                  </a:txBody>
                  <a:tcPr marT="19050" marB="19050" marR="28575" marL="28575" anchor="b">
                    <a:lnL cap="flat" cmpd="sng" w="9525">
                      <a:solidFill>
                        <a:srgbClr val="000000"/>
                      </a:solidFill>
                      <a:prstDash val="solid"/>
                      <a:round/>
                      <a:headEnd len="sm" w="sm" type="none"/>
                      <a:tailEnd len="sm" w="sm" type="none"/>
                    </a:lnL>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700"/>
                        <a:t>4,890,302</a:t>
                      </a:r>
                      <a:endParaRPr sz="700"/>
                    </a:p>
                  </a:txBody>
                  <a:tcPr marT="19050" marB="19050" marR="28575" marL="28575" anchor="b">
                    <a:lnT cap="flat" cmpd="sng" w="9525">
                      <a:solidFill>
                        <a:srgbClr val="000000"/>
                      </a:solidFill>
                      <a:prstDash val="solid"/>
                      <a:round/>
                      <a:headEnd len="sm" w="sm" type="none"/>
                      <a:tailEnd len="sm" w="sm" type="none"/>
                    </a:lnT>
                  </a:tcPr>
                </a:tc>
                <a:tc>
                  <a:txBody>
                    <a:bodyPr/>
                    <a:lstStyle/>
                    <a:p>
                      <a:pPr indent="0" lvl="0" marL="0" rtl="0" algn="r">
                        <a:lnSpc>
                          <a:spcPct val="115000"/>
                        </a:lnSpc>
                        <a:spcBef>
                          <a:spcPts val="0"/>
                        </a:spcBef>
                        <a:spcAft>
                          <a:spcPts val="0"/>
                        </a:spcAft>
                        <a:buNone/>
                      </a:pPr>
                      <a:r>
                        <a:rPr lang="en" sz="700"/>
                        <a:t>4,335,479</a:t>
                      </a:r>
                      <a:endParaRPr sz="700"/>
                    </a:p>
                  </a:txBody>
                  <a:tcPr marT="19050" marB="19050" marR="28575" marL="28575" anchor="b">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tcPr>
                </a:tc>
              </a:tr>
              <a:tr h="153925">
                <a:tc>
                  <a:txBody>
                    <a:bodyPr/>
                    <a:lstStyle/>
                    <a:p>
                      <a:pPr indent="0" lvl="0" marL="0" rtl="0" algn="l">
                        <a:lnSpc>
                          <a:spcPct val="115000"/>
                        </a:lnSpc>
                        <a:spcBef>
                          <a:spcPts val="0"/>
                        </a:spcBef>
                        <a:spcAft>
                          <a:spcPts val="0"/>
                        </a:spcAft>
                        <a:buNone/>
                      </a:pPr>
                      <a:r>
                        <a:rPr lang="en" sz="700"/>
                        <a:t>Variance</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6,957,590,470,647</a:t>
                      </a:r>
                      <a:endParaRPr sz="700"/>
                    </a:p>
                  </a:txBody>
                  <a:tcPr marT="19050" marB="19050" marR="28575" marL="28575" anchor="b"/>
                </a:tc>
                <a:tc>
                  <a:txBody>
                    <a:bodyPr/>
                    <a:lstStyle/>
                    <a:p>
                      <a:pPr indent="0" lvl="0" marL="0" rtl="0" algn="r">
                        <a:lnSpc>
                          <a:spcPct val="115000"/>
                        </a:lnSpc>
                        <a:spcBef>
                          <a:spcPts val="0"/>
                        </a:spcBef>
                        <a:spcAft>
                          <a:spcPts val="0"/>
                        </a:spcAft>
                        <a:buNone/>
                      </a:pPr>
                      <a:r>
                        <a:rPr lang="en" sz="700"/>
                        <a:t>7,300,189,181,921</a:t>
                      </a:r>
                      <a:endParaRPr sz="700"/>
                    </a:p>
                  </a:txBody>
                  <a:tcPr marT="19050" marB="19050" marR="28575" marL="28575" anchor="b">
                    <a:lnR cap="flat" cmpd="sng" w="9525">
                      <a:solidFill>
                        <a:srgbClr val="000000"/>
                      </a:solidFill>
                      <a:prstDash val="solid"/>
                      <a:round/>
                      <a:headEnd len="sm" w="sm" type="none"/>
                      <a:tailEnd len="sm" w="sm" type="none"/>
                    </a:lnR>
                  </a:tcPr>
                </a:tc>
              </a:tr>
              <a:tr h="153925">
                <a:tc>
                  <a:txBody>
                    <a:bodyPr/>
                    <a:lstStyle/>
                    <a:p>
                      <a:pPr indent="0" lvl="0" marL="0" rtl="0" algn="l">
                        <a:lnSpc>
                          <a:spcPct val="115000"/>
                        </a:lnSpc>
                        <a:spcBef>
                          <a:spcPts val="0"/>
                        </a:spcBef>
                        <a:spcAft>
                          <a:spcPts val="0"/>
                        </a:spcAft>
                        <a:buNone/>
                      </a:pPr>
                      <a:r>
                        <a:rPr lang="en" sz="700"/>
                        <a:t>Observations</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3,399</a:t>
                      </a:r>
                      <a:endParaRPr sz="700"/>
                    </a:p>
                  </a:txBody>
                  <a:tcPr marT="19050" marB="19050" marR="28575" marL="28575" anchor="b"/>
                </a:tc>
                <a:tc>
                  <a:txBody>
                    <a:bodyPr/>
                    <a:lstStyle/>
                    <a:p>
                      <a:pPr indent="0" lvl="0" marL="0" rtl="0" algn="r">
                        <a:lnSpc>
                          <a:spcPct val="115000"/>
                        </a:lnSpc>
                        <a:spcBef>
                          <a:spcPts val="0"/>
                        </a:spcBef>
                        <a:spcAft>
                          <a:spcPts val="0"/>
                        </a:spcAft>
                        <a:buNone/>
                      </a:pPr>
                      <a:r>
                        <a:rPr lang="en" sz="700"/>
                        <a:t>3,414</a:t>
                      </a:r>
                      <a:endParaRPr sz="700"/>
                    </a:p>
                  </a:txBody>
                  <a:tcPr marT="19050" marB="19050" marR="28575" marL="28575" anchor="b">
                    <a:lnR cap="flat" cmpd="sng" w="9525">
                      <a:solidFill>
                        <a:srgbClr val="000000"/>
                      </a:solidFill>
                      <a:prstDash val="solid"/>
                      <a:round/>
                      <a:headEnd len="sm" w="sm" type="none"/>
                      <a:tailEnd len="sm" w="sm" type="none"/>
                    </a:lnR>
                  </a:tcPr>
                </a:tc>
              </a:tr>
              <a:tr h="195550">
                <a:tc>
                  <a:txBody>
                    <a:bodyPr/>
                    <a:lstStyle/>
                    <a:p>
                      <a:pPr indent="0" lvl="0" marL="0" rtl="0" algn="l">
                        <a:lnSpc>
                          <a:spcPct val="115000"/>
                        </a:lnSpc>
                        <a:spcBef>
                          <a:spcPts val="0"/>
                        </a:spcBef>
                        <a:spcAft>
                          <a:spcPts val="0"/>
                        </a:spcAft>
                        <a:buNone/>
                      </a:pPr>
                      <a:r>
                        <a:rPr lang="en" sz="700"/>
                        <a:t>Pooled Variance</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7,129,267,082,243</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5550">
                <a:tc>
                  <a:txBody>
                    <a:bodyPr/>
                    <a:lstStyle/>
                    <a:p>
                      <a:pPr indent="0" lvl="0" marL="0" rtl="0" algn="l">
                        <a:lnSpc>
                          <a:spcPct val="115000"/>
                        </a:lnSpc>
                        <a:spcBef>
                          <a:spcPts val="0"/>
                        </a:spcBef>
                        <a:spcAft>
                          <a:spcPts val="0"/>
                        </a:spcAft>
                        <a:buNone/>
                      </a:pPr>
                      <a:r>
                        <a:rPr lang="en" sz="700"/>
                        <a:t>Hypothesized Mean Difference</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0</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5550">
                <a:tc>
                  <a:txBody>
                    <a:bodyPr/>
                    <a:lstStyle/>
                    <a:p>
                      <a:pPr indent="0" lvl="0" marL="0" rtl="0" algn="l">
                        <a:lnSpc>
                          <a:spcPct val="115000"/>
                        </a:lnSpc>
                        <a:spcBef>
                          <a:spcPts val="0"/>
                        </a:spcBef>
                        <a:spcAft>
                          <a:spcPts val="0"/>
                        </a:spcAft>
                        <a:buNone/>
                      </a:pPr>
                      <a:r>
                        <a:rPr lang="en" sz="700"/>
                        <a:t>df</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6,811</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5550">
                <a:tc>
                  <a:txBody>
                    <a:bodyPr/>
                    <a:lstStyle/>
                    <a:p>
                      <a:pPr indent="0" lvl="0" marL="0" rtl="0" algn="l">
                        <a:lnSpc>
                          <a:spcPct val="115000"/>
                        </a:lnSpc>
                        <a:spcBef>
                          <a:spcPts val="0"/>
                        </a:spcBef>
                        <a:spcAft>
                          <a:spcPts val="0"/>
                        </a:spcAft>
                        <a:buNone/>
                      </a:pPr>
                      <a:r>
                        <a:rPr lang="en" sz="700"/>
                        <a:t>t Stat</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8.5757092151</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5550">
                <a:tc>
                  <a:txBody>
                    <a:bodyPr/>
                    <a:lstStyle/>
                    <a:p>
                      <a:pPr indent="0" lvl="0" marL="0" rtl="0" algn="l">
                        <a:lnSpc>
                          <a:spcPct val="115000"/>
                        </a:lnSpc>
                        <a:spcBef>
                          <a:spcPts val="0"/>
                        </a:spcBef>
                        <a:spcAft>
                          <a:spcPts val="0"/>
                        </a:spcAft>
                        <a:buNone/>
                      </a:pPr>
                      <a:r>
                        <a:rPr lang="en" sz="700"/>
                        <a:t>P(T&lt;=t) one-tail</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0.0000000000</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5550">
                <a:tc>
                  <a:txBody>
                    <a:bodyPr/>
                    <a:lstStyle/>
                    <a:p>
                      <a:pPr indent="0" lvl="0" marL="0" rtl="0" algn="l">
                        <a:lnSpc>
                          <a:spcPct val="115000"/>
                        </a:lnSpc>
                        <a:spcBef>
                          <a:spcPts val="0"/>
                        </a:spcBef>
                        <a:spcAft>
                          <a:spcPts val="0"/>
                        </a:spcAft>
                        <a:buNone/>
                      </a:pPr>
                      <a:r>
                        <a:rPr lang="en" sz="700"/>
                        <a:t>t Critical one-tail</a:t>
                      </a:r>
                      <a:endParaRPr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lang="en" sz="700"/>
                        <a:t>1.6450773192</a:t>
                      </a:r>
                      <a:endParaRPr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5550">
                <a:tc>
                  <a:txBody>
                    <a:bodyPr/>
                    <a:lstStyle/>
                    <a:p>
                      <a:pPr indent="0" lvl="0" marL="0" rtl="0" algn="l">
                        <a:lnSpc>
                          <a:spcPct val="115000"/>
                        </a:lnSpc>
                        <a:spcBef>
                          <a:spcPts val="0"/>
                        </a:spcBef>
                        <a:spcAft>
                          <a:spcPts val="0"/>
                        </a:spcAft>
                        <a:buNone/>
                      </a:pPr>
                      <a:r>
                        <a:rPr b="1" lang="en" sz="700"/>
                        <a:t>P(T&lt;=t) two-tail</a:t>
                      </a:r>
                      <a:endParaRPr b="1" sz="700"/>
                    </a:p>
                  </a:txBody>
                  <a:tcPr marT="19050" marB="19050" marR="28575" marL="28575" anchor="b">
                    <a:lnL cap="flat" cmpd="sng" w="9525">
                      <a:solidFill>
                        <a:srgbClr val="000000"/>
                      </a:solidFill>
                      <a:prstDash val="solid"/>
                      <a:round/>
                      <a:headEnd len="sm" w="sm" type="none"/>
                      <a:tailEnd len="sm" w="sm" type="none"/>
                    </a:lnL>
                  </a:tcPr>
                </a:tc>
                <a:tc>
                  <a:txBody>
                    <a:bodyPr/>
                    <a:lstStyle/>
                    <a:p>
                      <a:pPr indent="0" lvl="0" marL="0" rtl="0" algn="r">
                        <a:lnSpc>
                          <a:spcPct val="115000"/>
                        </a:lnSpc>
                        <a:spcBef>
                          <a:spcPts val="0"/>
                        </a:spcBef>
                        <a:spcAft>
                          <a:spcPts val="0"/>
                        </a:spcAft>
                        <a:buNone/>
                      </a:pPr>
                      <a:r>
                        <a:rPr b="1" lang="en" sz="700"/>
                        <a:t>0.0000000000</a:t>
                      </a:r>
                      <a:endParaRPr b="1" sz="700"/>
                    </a:p>
                  </a:txBody>
                  <a:tcPr marT="19050" marB="19050" marR="28575" marL="28575" anchor="b"/>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tcPr>
                </a:tc>
              </a:tr>
              <a:tr h="195550">
                <a:tc>
                  <a:txBody>
                    <a:bodyPr/>
                    <a:lstStyle/>
                    <a:p>
                      <a:pPr indent="0" lvl="0" marL="0" rtl="0" algn="l">
                        <a:lnSpc>
                          <a:spcPct val="115000"/>
                        </a:lnSpc>
                        <a:spcBef>
                          <a:spcPts val="0"/>
                        </a:spcBef>
                        <a:spcAft>
                          <a:spcPts val="0"/>
                        </a:spcAft>
                        <a:buNone/>
                      </a:pPr>
                      <a:r>
                        <a:rPr lang="en" sz="700"/>
                        <a:t>t Critical two-tail</a:t>
                      </a:r>
                      <a:endParaRPr sz="700"/>
                    </a:p>
                  </a:txBody>
                  <a:tcPr marT="19050" marB="19050" marR="28575" marL="28575" anchor="b">
                    <a:lnL cap="flat" cmpd="sng" w="9525">
                      <a:solidFill>
                        <a:srgbClr val="000000"/>
                      </a:solidFill>
                      <a:prstDash val="solid"/>
                      <a:round/>
                      <a:headEnd len="sm" w="sm" type="none"/>
                      <a:tailEnd len="sm" w="sm" type="none"/>
                    </a:lnL>
                    <a:lnB cap="flat" cmpd="sng" w="9525">
                      <a:solidFill>
                        <a:srgbClr val="000000"/>
                      </a:solidFill>
                      <a:prstDash val="solid"/>
                      <a:round/>
                      <a:headEnd len="sm" w="sm" type="none"/>
                      <a:tailEnd len="sm" w="sm" type="none"/>
                    </a:lnB>
                  </a:tcPr>
                </a:tc>
                <a:tc>
                  <a:txBody>
                    <a:bodyPr/>
                    <a:lstStyle/>
                    <a:p>
                      <a:pPr indent="0" lvl="0" marL="0" rtl="0" algn="r">
                        <a:lnSpc>
                          <a:spcPct val="115000"/>
                        </a:lnSpc>
                        <a:spcBef>
                          <a:spcPts val="0"/>
                        </a:spcBef>
                        <a:spcAft>
                          <a:spcPts val="0"/>
                        </a:spcAft>
                        <a:buNone/>
                      </a:pPr>
                      <a:r>
                        <a:rPr lang="en" sz="700"/>
                        <a:t>1.9603122909</a:t>
                      </a:r>
                      <a:endParaRPr sz="700"/>
                    </a:p>
                  </a:txBody>
                  <a:tcPr marT="19050" marB="19050" marR="28575" marL="28575" anchor="b">
                    <a:lnB cap="flat" cmpd="sng" w="9525">
                      <a:solidFill>
                        <a:srgbClr val="000000"/>
                      </a:solidFill>
                      <a:prstDash val="solid"/>
                      <a:round/>
                      <a:headEnd len="sm" w="sm" type="none"/>
                      <a:tailEnd len="sm" w="sm" type="none"/>
                    </a:lnB>
                  </a:tcPr>
                </a:tc>
                <a:tc>
                  <a:txBody>
                    <a:bodyPr/>
                    <a:lstStyle/>
                    <a:p>
                      <a:pPr indent="0" lvl="0" marL="0" rtl="0" algn="l">
                        <a:spcBef>
                          <a:spcPts val="0"/>
                        </a:spcBef>
                        <a:spcAft>
                          <a:spcPts val="0"/>
                        </a:spcAft>
                        <a:buNone/>
                      </a:pPr>
                      <a:r>
                        <a:t/>
                      </a:r>
                      <a:endParaRPr sz="1100"/>
                    </a:p>
                  </a:txBody>
                  <a:tcPr marT="19050" marB="19050" marR="28575" marL="28575" anchor="b">
                    <a:lnR cap="flat" cmpd="sng" w="9525">
                      <a:solidFill>
                        <a:srgbClr val="000000"/>
                      </a:solidFill>
                      <a:prstDash val="solid"/>
                      <a:round/>
                      <a:headEnd len="sm" w="sm" type="none"/>
                      <a:tailEnd len="sm" w="sm" type="none"/>
                    </a:lnR>
                    <a:lnB cap="flat" cmpd="sng" w="9525">
                      <a:solidFill>
                        <a:srgbClr val="000000"/>
                      </a:solidFill>
                      <a:prstDash val="solid"/>
                      <a:round/>
                      <a:headEnd len="sm" w="sm" type="none"/>
                      <a:tailEnd len="sm" w="sm" type="none"/>
                    </a:lnB>
                  </a:tcPr>
                </a:tc>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51"/>
          <p:cNvSpPr txBox="1"/>
          <p:nvPr/>
        </p:nvSpPr>
        <p:spPr>
          <a:xfrm>
            <a:off x="342900" y="43621"/>
            <a:ext cx="5924700" cy="477300"/>
          </a:xfrm>
          <a:prstGeom prst="rect">
            <a:avLst/>
          </a:prstGeom>
          <a:noFill/>
          <a:ln>
            <a:noFill/>
          </a:ln>
        </p:spPr>
        <p:txBody>
          <a:bodyPr anchorCtr="0" anchor="t" bIns="0" lIns="0" spcFirstLastPara="1" rIns="0" wrap="square" tIns="0">
            <a:spAutoFit/>
          </a:bodyPr>
          <a:lstStyle/>
          <a:p>
            <a:pPr indent="0" lvl="0" marL="0" rtl="0" algn="l">
              <a:spcBef>
                <a:spcPts val="0"/>
              </a:spcBef>
              <a:spcAft>
                <a:spcPts val="0"/>
              </a:spcAft>
              <a:buNone/>
            </a:pPr>
            <a:r>
              <a:rPr b="1" lang="en" sz="3100">
                <a:solidFill>
                  <a:srgbClr val="2F1800"/>
                </a:solidFill>
                <a:latin typeface="Saira"/>
                <a:ea typeface="Saira"/>
                <a:cs typeface="Saira"/>
                <a:sym typeface="Saira"/>
              </a:rPr>
              <a:t>Hypothesis Testing (4/4) </a:t>
            </a:r>
            <a:endParaRPr b="1" sz="3100">
              <a:solidFill>
                <a:srgbClr val="2F1800"/>
              </a:solidFill>
              <a:latin typeface="Saira"/>
              <a:ea typeface="Saira"/>
              <a:cs typeface="Saira"/>
              <a:sym typeface="Saira"/>
            </a:endParaRPr>
          </a:p>
        </p:txBody>
      </p:sp>
      <p:sp>
        <p:nvSpPr>
          <p:cNvPr id="399" name="Google Shape;399;p51"/>
          <p:cNvSpPr/>
          <p:nvPr/>
        </p:nvSpPr>
        <p:spPr>
          <a:xfrm>
            <a:off x="8655098" y="4619256"/>
            <a:ext cx="488890" cy="524240"/>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400" name="Google Shape;400;p51"/>
          <p:cNvSpPr txBox="1"/>
          <p:nvPr/>
        </p:nvSpPr>
        <p:spPr>
          <a:xfrm>
            <a:off x="0" y="4883025"/>
            <a:ext cx="46470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4"/>
              </a:rPr>
              <a:t>https://docs.google.com/spreadsheets/d/1eNbhNIBm-rKsRo5YPQBeqP2iWywkBj8JGB9tNWzQ5FE/edit?usp=sharing</a:t>
            </a:r>
            <a:endParaRPr sz="600"/>
          </a:p>
        </p:txBody>
      </p:sp>
      <p:sp>
        <p:nvSpPr>
          <p:cNvPr id="401" name="Google Shape;401;p51"/>
          <p:cNvSpPr txBox="1"/>
          <p:nvPr/>
        </p:nvSpPr>
        <p:spPr>
          <a:xfrm>
            <a:off x="342900" y="597121"/>
            <a:ext cx="5924700" cy="231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1500">
                <a:solidFill>
                  <a:srgbClr val="2F1800"/>
                </a:solidFill>
                <a:latin typeface="Saira"/>
                <a:ea typeface="Saira"/>
                <a:cs typeface="Saira"/>
                <a:sym typeface="Saira"/>
              </a:rPr>
              <a:t>Insight and Business Recommendation</a:t>
            </a:r>
            <a:endParaRPr b="1" sz="1500">
              <a:solidFill>
                <a:srgbClr val="2F1800"/>
              </a:solidFill>
              <a:latin typeface="Saira"/>
              <a:ea typeface="Saira"/>
              <a:cs typeface="Saira"/>
              <a:sym typeface="Saira"/>
            </a:endParaRPr>
          </a:p>
        </p:txBody>
      </p:sp>
      <p:graphicFrame>
        <p:nvGraphicFramePr>
          <p:cNvPr id="402" name="Google Shape;402;p51"/>
          <p:cNvGraphicFramePr/>
          <p:nvPr/>
        </p:nvGraphicFramePr>
        <p:xfrm>
          <a:off x="485325" y="1086525"/>
          <a:ext cx="3000000" cy="3000000"/>
        </p:xfrm>
        <a:graphic>
          <a:graphicData uri="http://schemas.openxmlformats.org/drawingml/2006/table">
            <a:tbl>
              <a:tblPr>
                <a:noFill/>
                <a:tableStyleId>{6853AD1C-A627-493F-8DAA-424ED81F5367}</a:tableStyleId>
              </a:tblPr>
              <a:tblGrid>
                <a:gridCol w="3511975"/>
                <a:gridCol w="4418325"/>
              </a:tblGrid>
              <a:tr h="342200">
                <a:tc>
                  <a:txBody>
                    <a:bodyPr/>
                    <a:lstStyle/>
                    <a:p>
                      <a:pPr indent="0" lvl="0" marL="0" rtl="0" algn="ctr">
                        <a:lnSpc>
                          <a:spcPct val="115000"/>
                        </a:lnSpc>
                        <a:spcBef>
                          <a:spcPts val="0"/>
                        </a:spcBef>
                        <a:spcAft>
                          <a:spcPts val="0"/>
                        </a:spcAft>
                        <a:buNone/>
                      </a:pPr>
                      <a:r>
                        <a:rPr b="1" lang="en" sz="1000"/>
                        <a:t>Business Insight</a:t>
                      </a:r>
                      <a:endParaRPr b="1" sz="10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ABF8E"/>
                    </a:solidFill>
                  </a:tcPr>
                </a:tc>
                <a:tc>
                  <a:txBody>
                    <a:bodyPr/>
                    <a:lstStyle/>
                    <a:p>
                      <a:pPr indent="0" lvl="0" marL="0" rtl="0" algn="ctr">
                        <a:lnSpc>
                          <a:spcPct val="115000"/>
                        </a:lnSpc>
                        <a:spcBef>
                          <a:spcPts val="0"/>
                        </a:spcBef>
                        <a:spcAft>
                          <a:spcPts val="0"/>
                        </a:spcAft>
                        <a:buNone/>
                      </a:pPr>
                      <a:r>
                        <a:rPr b="1" lang="en" sz="1000"/>
                        <a:t>Business Recommendation</a:t>
                      </a:r>
                      <a:endParaRPr b="1" sz="1000"/>
                    </a:p>
                  </a:txBody>
                  <a:tcPr marT="91425" marB="91425" marR="91425" marL="91425" anchor="b">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solidFill>
                      <a:srgbClr val="FABF8E"/>
                    </a:solidFill>
                  </a:tcPr>
                </a:tc>
              </a:tr>
              <a:tr h="1221875">
                <a:tc>
                  <a:txBody>
                    <a:bodyPr/>
                    <a:lstStyle/>
                    <a:p>
                      <a:pPr indent="0" lvl="0" marL="0" rtl="0" algn="l">
                        <a:spcBef>
                          <a:spcPts val="0"/>
                        </a:spcBef>
                        <a:spcAft>
                          <a:spcPts val="0"/>
                        </a:spcAft>
                        <a:buNone/>
                      </a:pPr>
                      <a:r>
                        <a:rPr b="1" lang="en" sz="1000">
                          <a:solidFill>
                            <a:schemeClr val="dk1"/>
                          </a:solidFill>
                        </a:rPr>
                        <a:t>Campaign 11/11 was the most effective compared to both 10/10 and 12/12</a:t>
                      </a:r>
                      <a:endParaRPr sz="1000">
                        <a:solidFill>
                          <a:schemeClr val="dk1"/>
                        </a:solidFill>
                      </a:endParaRPr>
                    </a:p>
                    <a:p>
                      <a:pPr indent="0" lvl="0" marL="0" rtl="0" algn="l">
                        <a:spcBef>
                          <a:spcPts val="0"/>
                        </a:spcBef>
                        <a:spcAft>
                          <a:spcPts val="0"/>
                        </a:spcAft>
                        <a:buNone/>
                      </a:pPr>
                      <a:r>
                        <a:rPr lang="en" sz="1000">
                          <a:solidFill>
                            <a:schemeClr val="dk1"/>
                          </a:solidFill>
                        </a:rPr>
                        <a:t>, showing the highest revenue.</a:t>
                      </a:r>
                      <a:endParaRPr sz="10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rowSpan="2">
                  <a:txBody>
                    <a:bodyPr/>
                    <a:lstStyle/>
                    <a:p>
                      <a:pPr indent="-292100" lvl="0" marL="457200" rtl="0" algn="l">
                        <a:lnSpc>
                          <a:spcPct val="115000"/>
                        </a:lnSpc>
                        <a:spcBef>
                          <a:spcPts val="0"/>
                        </a:spcBef>
                        <a:spcAft>
                          <a:spcPts val="0"/>
                        </a:spcAft>
                        <a:buClr>
                          <a:schemeClr val="dk1"/>
                        </a:buClr>
                        <a:buSzPts val="1000"/>
                        <a:buChar char="●"/>
                      </a:pPr>
                      <a:r>
                        <a:rPr lang="en" sz="1000">
                          <a:solidFill>
                            <a:schemeClr val="dk1"/>
                          </a:solidFill>
                        </a:rPr>
                        <a:t>Since </a:t>
                      </a:r>
                      <a:r>
                        <a:rPr b="1" lang="en" sz="1000">
                          <a:solidFill>
                            <a:schemeClr val="dk1"/>
                          </a:solidFill>
                        </a:rPr>
                        <a:t>11/11 was the most successful campaign</a:t>
                      </a:r>
                      <a:r>
                        <a:rPr lang="en" sz="1000">
                          <a:solidFill>
                            <a:schemeClr val="dk1"/>
                          </a:solidFill>
                        </a:rPr>
                        <a:t>, analyze its key success variables (e.g., discount depth, product selection, marketing channels, timing) and replicate them in future campaigns.</a:t>
                      </a:r>
                      <a:endParaRPr sz="1000">
                        <a:solidFill>
                          <a:schemeClr val="dk1"/>
                        </a:solidFill>
                      </a:endParaRPr>
                    </a:p>
                    <a:p>
                      <a:pPr indent="-292100" lvl="0" marL="457200" rtl="0" algn="l">
                        <a:lnSpc>
                          <a:spcPct val="115000"/>
                        </a:lnSpc>
                        <a:spcBef>
                          <a:spcPts val="0"/>
                        </a:spcBef>
                        <a:spcAft>
                          <a:spcPts val="0"/>
                        </a:spcAft>
                        <a:buClr>
                          <a:schemeClr val="dk1"/>
                        </a:buClr>
                        <a:buSzPts val="1000"/>
                        <a:buChar char="●"/>
                      </a:pPr>
                      <a:r>
                        <a:rPr lang="en" sz="1000">
                          <a:solidFill>
                            <a:schemeClr val="dk1"/>
                          </a:solidFill>
                        </a:rPr>
                        <a:t>Maintain or </a:t>
                      </a:r>
                      <a:r>
                        <a:rPr b="1" lang="en" sz="1000">
                          <a:solidFill>
                            <a:schemeClr val="dk1"/>
                          </a:solidFill>
                        </a:rPr>
                        <a:t>enhance promotional strategies</a:t>
                      </a:r>
                      <a:r>
                        <a:rPr lang="en" sz="1000">
                          <a:solidFill>
                            <a:schemeClr val="dk1"/>
                          </a:solidFill>
                        </a:rPr>
                        <a:t> that drove higher engagement and conversion rates.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Conduct </a:t>
                      </a:r>
                      <a:r>
                        <a:rPr b="1" lang="en" sz="1000">
                          <a:solidFill>
                            <a:schemeClr val="dk1"/>
                          </a:solidFill>
                        </a:rPr>
                        <a:t>customer sentiment analysis</a:t>
                      </a:r>
                      <a:r>
                        <a:rPr lang="en" sz="1000">
                          <a:solidFill>
                            <a:schemeClr val="dk1"/>
                          </a:solidFill>
                        </a:rPr>
                        <a:t> to understand why 12/12 underperformed—was it pricing, lack of urgency, or ineffective promotions</a:t>
                      </a:r>
                      <a:endParaRPr sz="1000">
                        <a:solidFill>
                          <a:schemeClr val="dk1"/>
                        </a:solidFill>
                      </a:endParaRPr>
                    </a:p>
                    <a:p>
                      <a:pPr indent="-292100" lvl="0" marL="457200" rtl="0" algn="l">
                        <a:spcBef>
                          <a:spcPts val="0"/>
                        </a:spcBef>
                        <a:spcAft>
                          <a:spcPts val="0"/>
                        </a:spcAft>
                        <a:buClr>
                          <a:schemeClr val="dk1"/>
                        </a:buClr>
                        <a:buSzPts val="1000"/>
                        <a:buChar char="●"/>
                      </a:pPr>
                      <a:r>
                        <a:rPr b="1" lang="en" sz="1000">
                          <a:solidFill>
                            <a:schemeClr val="dk1"/>
                          </a:solidFill>
                        </a:rPr>
                        <a:t>Customer fatigue post-11/11</a:t>
                      </a:r>
                      <a:r>
                        <a:rPr lang="en" sz="1000">
                          <a:solidFill>
                            <a:schemeClr val="dk1"/>
                          </a:solidFill>
                        </a:rPr>
                        <a:t> might have affected 12/12 sales—explore adjusting timing or structuring discounts differently (e.g., flash sales, bundle deals, tiered discounts).</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Test </a:t>
                      </a:r>
                      <a:r>
                        <a:rPr b="1" lang="en" sz="1000">
                          <a:solidFill>
                            <a:schemeClr val="dk1"/>
                          </a:solidFill>
                        </a:rPr>
                        <a:t>alternative promotional periods outside of major campaign </a:t>
                      </a:r>
                      <a:r>
                        <a:rPr lang="en" sz="1000">
                          <a:solidFill>
                            <a:schemeClr val="dk1"/>
                          </a:solidFill>
                        </a:rPr>
                        <a:t>to sustain revenue momentum.</a:t>
                      </a:r>
                      <a:endParaRPr sz="1000">
                        <a:solidFill>
                          <a:schemeClr val="dk1"/>
                        </a:solidFill>
                      </a:endParaRPr>
                    </a:p>
                    <a:p>
                      <a:pPr indent="-292100" lvl="0" marL="457200" rtl="0" algn="l">
                        <a:spcBef>
                          <a:spcPts val="0"/>
                        </a:spcBef>
                        <a:spcAft>
                          <a:spcPts val="0"/>
                        </a:spcAft>
                        <a:buClr>
                          <a:schemeClr val="dk1"/>
                        </a:buClr>
                        <a:buSzPts val="1000"/>
                        <a:buChar char="●"/>
                      </a:pPr>
                      <a:r>
                        <a:rPr lang="en" sz="1000">
                          <a:solidFill>
                            <a:schemeClr val="dk1"/>
                          </a:solidFill>
                        </a:rPr>
                        <a:t>Use </a:t>
                      </a:r>
                      <a:r>
                        <a:rPr b="1" lang="en" sz="1000">
                          <a:solidFill>
                            <a:schemeClr val="dk1"/>
                          </a:solidFill>
                        </a:rPr>
                        <a:t>data-driven segmentation</a:t>
                      </a:r>
                      <a:r>
                        <a:rPr lang="en" sz="1000">
                          <a:solidFill>
                            <a:schemeClr val="dk1"/>
                          </a:solidFill>
                        </a:rPr>
                        <a:t> to offer personalized deals based on past purchases and customer behavior.</a:t>
                      </a:r>
                      <a:endParaRPr sz="10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r>
              <a:tr h="1453925">
                <a:tc>
                  <a:txBody>
                    <a:bodyPr/>
                    <a:lstStyle/>
                    <a:p>
                      <a:pPr indent="0" lvl="0" marL="0" rtl="0" algn="l">
                        <a:spcBef>
                          <a:spcPts val="0"/>
                        </a:spcBef>
                        <a:spcAft>
                          <a:spcPts val="0"/>
                        </a:spcAft>
                        <a:buNone/>
                      </a:pPr>
                      <a:r>
                        <a:rPr b="1" lang="en" sz="1000">
                          <a:solidFill>
                            <a:schemeClr val="dk1"/>
                          </a:solidFill>
                        </a:rPr>
                        <a:t>Campaign 12/12 underperformed compared to both 10/10 and 11/11</a:t>
                      </a:r>
                      <a:endParaRPr sz="1000"/>
                    </a:p>
                  </a:txBody>
                  <a:tcPr marT="91425" marB="91425" marR="91425" marL="91425">
                    <a:lnL cap="flat" cmpd="sng" w="9525">
                      <a:solidFill>
                        <a:srgbClr val="888888"/>
                      </a:solidFill>
                      <a:prstDash val="solid"/>
                      <a:round/>
                      <a:headEnd len="sm" w="sm" type="none"/>
                      <a:tailEnd len="sm" w="sm" type="none"/>
                    </a:lnL>
                    <a:lnR cap="flat" cmpd="sng" w="9525">
                      <a:solidFill>
                        <a:srgbClr val="888888"/>
                      </a:solidFill>
                      <a:prstDash val="solid"/>
                      <a:round/>
                      <a:headEnd len="sm" w="sm" type="none"/>
                      <a:tailEnd len="sm" w="sm" type="none"/>
                    </a:lnR>
                    <a:lnT cap="flat" cmpd="sng" w="9525">
                      <a:solidFill>
                        <a:srgbClr val="888888"/>
                      </a:solidFill>
                      <a:prstDash val="solid"/>
                      <a:round/>
                      <a:headEnd len="sm" w="sm" type="none"/>
                      <a:tailEnd len="sm" w="sm" type="none"/>
                    </a:lnT>
                    <a:lnB cap="flat" cmpd="sng" w="9525">
                      <a:solidFill>
                        <a:srgbClr val="888888"/>
                      </a:solidFill>
                      <a:prstDash val="solid"/>
                      <a:round/>
                      <a:headEnd len="sm" w="sm" type="none"/>
                      <a:tailEnd len="sm" w="sm" type="none"/>
                    </a:lnB>
                  </a:tcPr>
                </a:tc>
                <a:tc vMerge="1"/>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6" name="Shape 406"/>
        <p:cNvGrpSpPr/>
        <p:nvPr/>
      </p:nvGrpSpPr>
      <p:grpSpPr>
        <a:xfrm>
          <a:off x="0" y="0"/>
          <a:ext cx="0" cy="0"/>
          <a:chOff x="0" y="0"/>
          <a:chExt cx="0" cy="0"/>
        </a:xfrm>
      </p:grpSpPr>
      <p:sp>
        <p:nvSpPr>
          <p:cNvPr id="407" name="Google Shape;407;p52"/>
          <p:cNvSpPr/>
          <p:nvPr/>
        </p:nvSpPr>
        <p:spPr>
          <a:xfrm>
            <a:off x="2232047" y="2571750"/>
            <a:ext cx="4679906" cy="3641818"/>
          </a:xfrm>
          <a:custGeom>
            <a:rect b="b" l="l" r="r" t="t"/>
            <a:pathLst>
              <a:path extrusionOk="0" h="7283635" w="9359812">
                <a:moveTo>
                  <a:pt x="0" y="0"/>
                </a:moveTo>
                <a:lnTo>
                  <a:pt x="9359812" y="0"/>
                </a:lnTo>
                <a:lnTo>
                  <a:pt x="9359812" y="7283635"/>
                </a:lnTo>
                <a:lnTo>
                  <a:pt x="0" y="7283635"/>
                </a:lnTo>
                <a:lnTo>
                  <a:pt x="0" y="0"/>
                </a:lnTo>
                <a:close/>
              </a:path>
            </a:pathLst>
          </a:custGeom>
          <a:blipFill rotWithShape="1">
            <a:blip r:embed="rId3">
              <a:alphaModFix/>
            </a:blip>
            <a:stretch>
              <a:fillRect b="0" l="0" r="0" t="0"/>
            </a:stretch>
          </a:blipFill>
          <a:ln>
            <a:noFill/>
          </a:ln>
        </p:spPr>
      </p:sp>
      <p:sp>
        <p:nvSpPr>
          <p:cNvPr id="408" name="Google Shape;408;p52"/>
          <p:cNvSpPr txBox="1"/>
          <p:nvPr/>
        </p:nvSpPr>
        <p:spPr>
          <a:xfrm>
            <a:off x="2266357" y="1260538"/>
            <a:ext cx="4611286" cy="768329"/>
          </a:xfrm>
          <a:prstGeom prst="rect">
            <a:avLst/>
          </a:prstGeom>
          <a:noFill/>
          <a:ln>
            <a:noFill/>
          </a:ln>
        </p:spPr>
        <p:txBody>
          <a:bodyPr anchorCtr="0" anchor="t" bIns="0" lIns="0" spcFirstLastPara="1" rIns="0" wrap="square" tIns="0">
            <a:spAutoFit/>
          </a:bodyPr>
          <a:lstStyle/>
          <a:p>
            <a:pPr indent="0" lvl="0" marL="0" marR="0" rtl="0" algn="ctr">
              <a:lnSpc>
                <a:spcPct val="90004"/>
              </a:lnSpc>
              <a:spcBef>
                <a:spcPts val="0"/>
              </a:spcBef>
              <a:spcAft>
                <a:spcPts val="0"/>
              </a:spcAft>
              <a:buNone/>
            </a:pPr>
            <a:r>
              <a:rPr b="1" lang="en" sz="6200">
                <a:solidFill>
                  <a:srgbClr val="2F1800"/>
                </a:solidFill>
                <a:latin typeface="Saira"/>
                <a:ea typeface="Saira"/>
                <a:cs typeface="Saira"/>
                <a:sym typeface="Saira"/>
              </a:rPr>
              <a:t>THANK YOU</a:t>
            </a:r>
            <a:endParaRPr sz="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p:nvPr/>
        </p:nvSpPr>
        <p:spPr>
          <a:xfrm>
            <a:off x="-1351834" y="948538"/>
            <a:ext cx="4830900" cy="3337713"/>
          </a:xfrm>
          <a:custGeom>
            <a:rect b="b" l="l" r="r" t="t"/>
            <a:pathLst>
              <a:path extrusionOk="0" h="6675425" w="9661800">
                <a:moveTo>
                  <a:pt x="0" y="0"/>
                </a:moveTo>
                <a:lnTo>
                  <a:pt x="9661800" y="0"/>
                </a:lnTo>
                <a:lnTo>
                  <a:pt x="9661800" y="6675426"/>
                </a:lnTo>
                <a:lnTo>
                  <a:pt x="0" y="6675426"/>
                </a:lnTo>
                <a:lnTo>
                  <a:pt x="0" y="0"/>
                </a:lnTo>
                <a:close/>
              </a:path>
            </a:pathLst>
          </a:custGeom>
          <a:blipFill rotWithShape="1">
            <a:blip r:embed="rId3">
              <a:alphaModFix/>
            </a:blip>
            <a:stretch>
              <a:fillRect b="0" l="0" r="0" t="0"/>
            </a:stretch>
          </a:blipFill>
          <a:ln>
            <a:noFill/>
          </a:ln>
        </p:spPr>
      </p:sp>
      <p:sp>
        <p:nvSpPr>
          <p:cNvPr id="151" name="Google Shape;151;p27"/>
          <p:cNvSpPr txBox="1"/>
          <p:nvPr/>
        </p:nvSpPr>
        <p:spPr>
          <a:xfrm>
            <a:off x="3837806" y="487325"/>
            <a:ext cx="42996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Problem Statement</a:t>
            </a:r>
            <a:endParaRPr b="1" sz="3100">
              <a:solidFill>
                <a:srgbClr val="2F1800"/>
              </a:solidFill>
              <a:latin typeface="Saira"/>
              <a:ea typeface="Saira"/>
              <a:cs typeface="Saira"/>
              <a:sym typeface="Saira"/>
            </a:endParaRPr>
          </a:p>
        </p:txBody>
      </p:sp>
      <p:sp>
        <p:nvSpPr>
          <p:cNvPr id="152" name="Google Shape;152;p27"/>
          <p:cNvSpPr txBox="1"/>
          <p:nvPr/>
        </p:nvSpPr>
        <p:spPr>
          <a:xfrm>
            <a:off x="3760100" y="948550"/>
            <a:ext cx="5114700" cy="753600"/>
          </a:xfrm>
          <a:prstGeom prst="rect">
            <a:avLst/>
          </a:prstGeom>
          <a:noFill/>
          <a:ln>
            <a:noFill/>
          </a:ln>
        </p:spPr>
        <p:txBody>
          <a:bodyPr anchorCtr="0" anchor="t" bIns="0" lIns="0" spcFirstLastPara="1" rIns="0" wrap="square" tIns="0">
            <a:spAutoFit/>
          </a:bodyPr>
          <a:lstStyle/>
          <a:p>
            <a:pPr indent="-298450" lvl="0" marL="457200" rtl="0" algn="l">
              <a:lnSpc>
                <a:spcPct val="115000"/>
              </a:lnSpc>
              <a:spcBef>
                <a:spcPts val="0"/>
              </a:spcBef>
              <a:spcAft>
                <a:spcPts val="0"/>
              </a:spcAft>
              <a:buClr>
                <a:schemeClr val="dk1"/>
              </a:buClr>
              <a:buSzPts val="1100"/>
              <a:buChar char="●"/>
            </a:pPr>
            <a:r>
              <a:rPr lang="en" sz="1100">
                <a:solidFill>
                  <a:schemeClr val="dk1"/>
                </a:solidFill>
              </a:rPr>
              <a:t>To </a:t>
            </a:r>
            <a:r>
              <a:rPr lang="en" sz="1100">
                <a:solidFill>
                  <a:schemeClr val="dk1"/>
                </a:solidFill>
              </a:rPr>
              <a:t>identify</a:t>
            </a:r>
            <a:r>
              <a:rPr lang="en" sz="1100">
                <a:solidFill>
                  <a:schemeClr val="dk1"/>
                </a:solidFill>
              </a:rPr>
              <a:t> which campaign scenario </a:t>
            </a:r>
            <a:r>
              <a:rPr b="1" lang="en" sz="1100">
                <a:solidFill>
                  <a:schemeClr val="dk1"/>
                </a:solidFill>
              </a:rPr>
              <a:t>generates the highest revenue</a:t>
            </a:r>
            <a:r>
              <a:rPr lang="en" sz="1100">
                <a:solidFill>
                  <a:schemeClr val="dk1"/>
                </a:solidFill>
              </a:rPr>
              <a:t> while </a:t>
            </a:r>
            <a:r>
              <a:rPr b="1" lang="en" sz="1100">
                <a:solidFill>
                  <a:schemeClr val="dk1"/>
                </a:solidFill>
              </a:rPr>
              <a:t>minimizing the campaign budget</a:t>
            </a:r>
            <a:r>
              <a:rPr lang="en" sz="1100">
                <a:solidFill>
                  <a:schemeClr val="dk1"/>
                </a:solidFill>
              </a:rPr>
              <a:t>.</a:t>
            </a:r>
            <a:endParaRPr sz="1100">
              <a:solidFill>
                <a:schemeClr val="dk1"/>
              </a:solidFill>
            </a:endParaRPr>
          </a:p>
          <a:p>
            <a:pPr indent="-298450" lvl="0" marL="457200" rtl="0" algn="l">
              <a:lnSpc>
                <a:spcPct val="115000"/>
              </a:lnSpc>
              <a:spcBef>
                <a:spcPts val="0"/>
              </a:spcBef>
              <a:spcAft>
                <a:spcPts val="0"/>
              </a:spcAft>
              <a:buClr>
                <a:schemeClr val="dk1"/>
              </a:buClr>
              <a:buSzPts val="1100"/>
              <a:buChar char="●"/>
            </a:pPr>
            <a:r>
              <a:rPr lang="en" sz="1100">
                <a:solidFill>
                  <a:schemeClr val="dk1"/>
                </a:solidFill>
              </a:rPr>
              <a:t>To identify the </a:t>
            </a:r>
            <a:r>
              <a:rPr b="1" lang="en" sz="1100">
                <a:solidFill>
                  <a:schemeClr val="dk1"/>
                </a:solidFill>
              </a:rPr>
              <a:t>product category</a:t>
            </a:r>
            <a:r>
              <a:rPr lang="en" sz="1100">
                <a:solidFill>
                  <a:schemeClr val="dk1"/>
                </a:solidFill>
              </a:rPr>
              <a:t> that generates </a:t>
            </a:r>
            <a:r>
              <a:rPr b="1" lang="en" sz="1100">
                <a:solidFill>
                  <a:schemeClr val="dk1"/>
                </a:solidFill>
              </a:rPr>
              <a:t>the highest transactions </a:t>
            </a:r>
            <a:r>
              <a:rPr lang="en" sz="1100">
                <a:solidFill>
                  <a:schemeClr val="dk1"/>
                </a:solidFill>
              </a:rPr>
              <a:t>and </a:t>
            </a:r>
            <a:r>
              <a:rPr b="1" lang="en" sz="1100">
                <a:solidFill>
                  <a:schemeClr val="dk1"/>
                </a:solidFill>
              </a:rPr>
              <a:t>revenue</a:t>
            </a:r>
            <a:r>
              <a:rPr lang="en" sz="1100">
                <a:solidFill>
                  <a:schemeClr val="dk1"/>
                </a:solidFill>
              </a:rPr>
              <a:t> while utilizing the lowest discount budget for each campaign.</a:t>
            </a:r>
            <a:endParaRPr sz="700">
              <a:solidFill>
                <a:schemeClr val="dk1"/>
              </a:solidFill>
            </a:endParaRPr>
          </a:p>
        </p:txBody>
      </p:sp>
      <p:sp>
        <p:nvSpPr>
          <p:cNvPr id="153" name="Google Shape;153;p27"/>
          <p:cNvSpPr txBox="1"/>
          <p:nvPr/>
        </p:nvSpPr>
        <p:spPr>
          <a:xfrm>
            <a:off x="3880175" y="2359750"/>
            <a:ext cx="42996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DARCI</a:t>
            </a:r>
            <a:endParaRPr sz="700"/>
          </a:p>
        </p:txBody>
      </p:sp>
      <p:graphicFrame>
        <p:nvGraphicFramePr>
          <p:cNvPr id="154" name="Google Shape;154;p27"/>
          <p:cNvGraphicFramePr/>
          <p:nvPr/>
        </p:nvGraphicFramePr>
        <p:xfrm>
          <a:off x="3880179" y="2910567"/>
          <a:ext cx="3000000" cy="3000000"/>
        </p:xfrm>
        <a:graphic>
          <a:graphicData uri="http://schemas.openxmlformats.org/drawingml/2006/table">
            <a:tbl>
              <a:tblPr>
                <a:noFill/>
                <a:tableStyleId>{6853AD1C-A627-493F-8DAA-424ED81F5367}</a:tableStyleId>
              </a:tblPr>
              <a:tblGrid>
                <a:gridCol w="735975"/>
                <a:gridCol w="1011200"/>
                <a:gridCol w="2974950"/>
              </a:tblGrid>
              <a:tr h="195175">
                <a:tc>
                  <a:txBody>
                    <a:bodyPr/>
                    <a:lstStyle/>
                    <a:p>
                      <a:pPr indent="0" lvl="0" marL="0" marR="0" rtl="0" algn="l">
                        <a:spcBef>
                          <a:spcPts val="0"/>
                        </a:spcBef>
                        <a:spcAft>
                          <a:spcPts val="0"/>
                        </a:spcAft>
                        <a:buNone/>
                      </a:pPr>
                      <a:r>
                        <a:rPr lang="en" sz="700" u="none" cap="none" strike="noStrike">
                          <a:solidFill>
                            <a:srgbClr val="2F1800"/>
                          </a:solidFill>
                          <a:latin typeface="Arial"/>
                          <a:ea typeface="Arial"/>
                          <a:cs typeface="Arial"/>
                          <a:sym typeface="Arial"/>
                        </a:rPr>
                        <a:t>DARCI</a:t>
                      </a:r>
                      <a:endParaRPr sz="5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700" u="none" cap="none" strike="noStrike">
                          <a:solidFill>
                            <a:srgbClr val="2F1800"/>
                          </a:solidFill>
                          <a:latin typeface="Arial"/>
                          <a:ea typeface="Arial"/>
                          <a:cs typeface="Arial"/>
                          <a:sym typeface="Arial"/>
                        </a:rPr>
                        <a:t>PIC</a:t>
                      </a:r>
                      <a:endParaRPr sz="5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700" u="none" cap="none" strike="noStrike">
                          <a:solidFill>
                            <a:srgbClr val="2F1800"/>
                          </a:solidFill>
                          <a:latin typeface="Arial"/>
                          <a:ea typeface="Arial"/>
                          <a:cs typeface="Arial"/>
                          <a:sym typeface="Arial"/>
                        </a:rPr>
                        <a:t>Reason</a:t>
                      </a:r>
                      <a:endParaRPr sz="5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r>
              <a:tr h="284850">
                <a:tc>
                  <a:txBody>
                    <a:bodyPr/>
                    <a:lstStyle/>
                    <a:p>
                      <a:pPr indent="0" lvl="0" marL="0" marR="0" rtl="0" algn="l">
                        <a:spcBef>
                          <a:spcPts val="0"/>
                        </a:spcBef>
                        <a:spcAft>
                          <a:spcPts val="0"/>
                        </a:spcAft>
                        <a:buNone/>
                      </a:pPr>
                      <a:r>
                        <a:rPr b="1" i="0" lang="en" sz="700" u="none" cap="none" strike="noStrike">
                          <a:solidFill>
                            <a:srgbClr val="2F1800"/>
                          </a:solidFill>
                          <a:latin typeface="Arial"/>
                          <a:ea typeface="Arial"/>
                          <a:cs typeface="Arial"/>
                          <a:sym typeface="Arial"/>
                        </a:rPr>
                        <a:t>Decider</a:t>
                      </a:r>
                      <a:endParaRPr sz="7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700">
                          <a:solidFill>
                            <a:srgbClr val="2F1800"/>
                          </a:solidFill>
                        </a:rPr>
                        <a:t>Head of  Business Operation</a:t>
                      </a:r>
                      <a:endParaRPr b="0" sz="7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b="1" lang="en" sz="700">
                          <a:solidFill>
                            <a:srgbClr val="2F1800"/>
                          </a:solidFill>
                        </a:rPr>
                        <a:t>Person </a:t>
                      </a:r>
                      <a:r>
                        <a:rPr lang="en" sz="700" u="none" cap="none" strike="noStrike">
                          <a:solidFill>
                            <a:srgbClr val="2F1800"/>
                          </a:solidFill>
                          <a:latin typeface="Arial"/>
                          <a:ea typeface="Arial"/>
                          <a:cs typeface="Arial"/>
                          <a:sym typeface="Arial"/>
                        </a:rPr>
                        <a:t>w</a:t>
                      </a:r>
                      <a:r>
                        <a:rPr lang="en" sz="700">
                          <a:solidFill>
                            <a:srgbClr val="2F1800"/>
                          </a:solidFill>
                        </a:rPr>
                        <a:t>ho </a:t>
                      </a:r>
                      <a:r>
                        <a:rPr lang="en" sz="700" u="none" cap="none" strike="noStrike">
                          <a:solidFill>
                            <a:srgbClr val="2F1800"/>
                          </a:solidFill>
                          <a:latin typeface="Arial"/>
                          <a:ea typeface="Arial"/>
                          <a:cs typeface="Arial"/>
                          <a:sym typeface="Arial"/>
                        </a:rPr>
                        <a:t> has more authority to make corporate-scale decisions</a:t>
                      </a:r>
                      <a:endParaRPr sz="5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84850">
                <a:tc>
                  <a:txBody>
                    <a:bodyPr/>
                    <a:lstStyle/>
                    <a:p>
                      <a:pPr indent="0" lvl="0" marL="0" marR="0" rtl="0" algn="l">
                        <a:spcBef>
                          <a:spcPts val="0"/>
                        </a:spcBef>
                        <a:spcAft>
                          <a:spcPts val="0"/>
                        </a:spcAft>
                        <a:buNone/>
                      </a:pPr>
                      <a:r>
                        <a:rPr b="1" i="0" lang="en" sz="700" u="none" cap="none" strike="noStrike">
                          <a:solidFill>
                            <a:srgbClr val="2F1800"/>
                          </a:solidFill>
                          <a:latin typeface="Arial"/>
                          <a:ea typeface="Arial"/>
                          <a:cs typeface="Arial"/>
                          <a:sym typeface="Arial"/>
                        </a:rPr>
                        <a:t>Accountable</a:t>
                      </a:r>
                      <a:endParaRPr sz="7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b="0" i="0" lang="en" sz="700" u="none" cap="none" strike="noStrike">
                          <a:solidFill>
                            <a:srgbClr val="2F1800"/>
                          </a:solidFill>
                          <a:latin typeface="Arial"/>
                          <a:ea typeface="Arial"/>
                          <a:cs typeface="Arial"/>
                          <a:sym typeface="Arial"/>
                        </a:rPr>
                        <a:t>Head of  Data</a:t>
                      </a:r>
                      <a:endParaRPr b="0" sz="7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lang="en" sz="700" u="none" cap="none" strike="noStrike">
                          <a:solidFill>
                            <a:srgbClr val="2F1800"/>
                          </a:solidFill>
                          <a:latin typeface="Arial"/>
                          <a:ea typeface="Arial"/>
                          <a:cs typeface="Arial"/>
                          <a:sym typeface="Arial"/>
                        </a:rPr>
                        <a:t>the </a:t>
                      </a:r>
                      <a:r>
                        <a:rPr b="1" lang="en" sz="700" u="none" cap="none" strike="noStrike">
                          <a:solidFill>
                            <a:srgbClr val="2F1800"/>
                          </a:solidFill>
                          <a:latin typeface="Arial"/>
                          <a:ea typeface="Arial"/>
                          <a:cs typeface="Arial"/>
                          <a:sym typeface="Arial"/>
                        </a:rPr>
                        <a:t>position above the data analyst </a:t>
                      </a:r>
                      <a:r>
                        <a:rPr lang="en" sz="700" u="none" cap="none" strike="noStrike">
                          <a:solidFill>
                            <a:srgbClr val="2F1800"/>
                          </a:solidFill>
                          <a:latin typeface="Arial"/>
                          <a:ea typeface="Arial"/>
                          <a:cs typeface="Arial"/>
                          <a:sym typeface="Arial"/>
                        </a:rPr>
                        <a:t>can be an </a:t>
                      </a:r>
                      <a:r>
                        <a:rPr b="1" lang="en" sz="700" u="none" cap="none" strike="noStrike">
                          <a:solidFill>
                            <a:srgbClr val="2F1800"/>
                          </a:solidFill>
                          <a:latin typeface="Arial"/>
                          <a:ea typeface="Arial"/>
                          <a:cs typeface="Arial"/>
                          <a:sym typeface="Arial"/>
                        </a:rPr>
                        <a:t>umbrella</a:t>
                      </a:r>
                      <a:r>
                        <a:rPr lang="en" sz="700" u="none" cap="none" strike="noStrike">
                          <a:solidFill>
                            <a:srgbClr val="2F1800"/>
                          </a:solidFill>
                          <a:latin typeface="Arial"/>
                          <a:ea typeface="Arial"/>
                          <a:cs typeface="Arial"/>
                          <a:sym typeface="Arial"/>
                        </a:rPr>
                        <a:t>, has some decision-making power and is more related to operational</a:t>
                      </a:r>
                      <a:endParaRPr sz="5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231000">
                <a:tc>
                  <a:txBody>
                    <a:bodyPr/>
                    <a:lstStyle/>
                    <a:p>
                      <a:pPr indent="0" lvl="0" marL="0" marR="0" rtl="0" algn="l">
                        <a:spcBef>
                          <a:spcPts val="0"/>
                        </a:spcBef>
                        <a:spcAft>
                          <a:spcPts val="0"/>
                        </a:spcAft>
                        <a:buNone/>
                      </a:pPr>
                      <a:r>
                        <a:rPr b="1" i="0" lang="en" sz="700" u="none" cap="none" strike="noStrike">
                          <a:solidFill>
                            <a:srgbClr val="2F1800"/>
                          </a:solidFill>
                          <a:latin typeface="Arial"/>
                          <a:ea typeface="Arial"/>
                          <a:cs typeface="Arial"/>
                          <a:sym typeface="Arial"/>
                        </a:rPr>
                        <a:t>Responsible</a:t>
                      </a:r>
                      <a:endParaRPr sz="7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b="0" i="0" lang="en" sz="700" u="none" cap="none" strike="noStrike">
                          <a:solidFill>
                            <a:srgbClr val="2F1800"/>
                          </a:solidFill>
                          <a:latin typeface="Arial"/>
                          <a:ea typeface="Arial"/>
                          <a:cs typeface="Arial"/>
                          <a:sym typeface="Arial"/>
                        </a:rPr>
                        <a:t>Data Analyst</a:t>
                      </a:r>
                      <a:endParaRPr b="0" sz="7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lang="en" sz="700" u="none" cap="none" strike="noStrike">
                          <a:solidFill>
                            <a:srgbClr val="2F1800"/>
                          </a:solidFill>
                          <a:latin typeface="Arial"/>
                          <a:ea typeface="Arial"/>
                          <a:cs typeface="Arial"/>
                          <a:sym typeface="Arial"/>
                        </a:rPr>
                        <a:t>position that </a:t>
                      </a:r>
                      <a:r>
                        <a:rPr b="1" lang="en" sz="700" u="none" cap="none" strike="noStrike">
                          <a:solidFill>
                            <a:srgbClr val="2F1800"/>
                          </a:solidFill>
                          <a:latin typeface="Arial"/>
                          <a:ea typeface="Arial"/>
                          <a:cs typeface="Arial"/>
                          <a:sym typeface="Arial"/>
                        </a:rPr>
                        <a:t>does the job</a:t>
                      </a:r>
                      <a:endParaRPr sz="5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83325">
                <a:tc>
                  <a:txBody>
                    <a:bodyPr/>
                    <a:lstStyle/>
                    <a:p>
                      <a:pPr indent="0" lvl="0" marL="0" marR="0" rtl="0" algn="l">
                        <a:spcBef>
                          <a:spcPts val="0"/>
                        </a:spcBef>
                        <a:spcAft>
                          <a:spcPts val="0"/>
                        </a:spcAft>
                        <a:buNone/>
                      </a:pPr>
                      <a:r>
                        <a:rPr b="1" i="0" lang="en" sz="700" u="none" cap="none" strike="noStrike">
                          <a:solidFill>
                            <a:srgbClr val="2F1800"/>
                          </a:solidFill>
                          <a:latin typeface="Arial"/>
                          <a:ea typeface="Arial"/>
                          <a:cs typeface="Arial"/>
                          <a:sym typeface="Arial"/>
                        </a:rPr>
                        <a:t>Consulted</a:t>
                      </a:r>
                      <a:endParaRPr sz="7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700">
                          <a:solidFill>
                            <a:srgbClr val="2F1800"/>
                          </a:solidFill>
                        </a:rPr>
                        <a:t>Marketing team, Sales team, Business team</a:t>
                      </a:r>
                      <a:endParaRPr b="0" sz="7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lang="en" sz="700">
                          <a:solidFill>
                            <a:srgbClr val="2F1800"/>
                          </a:solidFill>
                        </a:rPr>
                        <a:t>Stakeholders who can give advice on the main problem related to </a:t>
                      </a:r>
                      <a:r>
                        <a:rPr b="1" lang="en" sz="700">
                          <a:solidFill>
                            <a:srgbClr val="2F1800"/>
                          </a:solidFill>
                        </a:rPr>
                        <a:t>marketing strategy, sales optimization, and business decision-making.</a:t>
                      </a:r>
                      <a:endParaRPr b="1" sz="700" u="none" cap="none" strike="noStrike">
                        <a:solidFill>
                          <a:srgbClr val="2F1800"/>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64875">
                <a:tc>
                  <a:txBody>
                    <a:bodyPr/>
                    <a:lstStyle/>
                    <a:p>
                      <a:pPr indent="0" lvl="0" marL="0" marR="0" rtl="0" algn="l">
                        <a:spcBef>
                          <a:spcPts val="0"/>
                        </a:spcBef>
                        <a:spcAft>
                          <a:spcPts val="0"/>
                        </a:spcAft>
                        <a:buNone/>
                      </a:pPr>
                      <a:r>
                        <a:rPr b="1" i="0" lang="en" sz="700" u="none" cap="none" strike="noStrike">
                          <a:solidFill>
                            <a:srgbClr val="2F1800"/>
                          </a:solidFill>
                          <a:latin typeface="Arial"/>
                          <a:ea typeface="Arial"/>
                          <a:cs typeface="Arial"/>
                          <a:sym typeface="Arial"/>
                        </a:rPr>
                        <a:t>Informed</a:t>
                      </a:r>
                      <a:endParaRPr sz="7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700">
                          <a:solidFill>
                            <a:srgbClr val="2F1800"/>
                          </a:solidFill>
                        </a:rPr>
                        <a:t>Finance, Marketing team</a:t>
                      </a:r>
                      <a:endParaRPr b="0" sz="7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lang="en" sz="700">
                          <a:solidFill>
                            <a:srgbClr val="2F1800"/>
                          </a:solidFill>
                        </a:rPr>
                        <a:t>The finance team must be informed because any changes will </a:t>
                      </a:r>
                      <a:r>
                        <a:rPr b="1" lang="en" sz="700">
                          <a:solidFill>
                            <a:srgbClr val="2F1800"/>
                          </a:solidFill>
                        </a:rPr>
                        <a:t>impact the budget,</a:t>
                      </a:r>
                      <a:r>
                        <a:rPr lang="en" sz="700">
                          <a:solidFill>
                            <a:srgbClr val="2F1800"/>
                          </a:solidFill>
                        </a:rPr>
                        <a:t> which they need to account for. Similarly, the marketing team must be aware, as they are responsible for </a:t>
                      </a:r>
                      <a:r>
                        <a:rPr b="1" lang="en" sz="700">
                          <a:solidFill>
                            <a:srgbClr val="2F1800"/>
                          </a:solidFill>
                        </a:rPr>
                        <a:t>executing the project.</a:t>
                      </a:r>
                      <a:endParaRPr b="1" sz="700" u="none" cap="none" strike="noStrike">
                        <a:solidFill>
                          <a:srgbClr val="2F1800"/>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8"/>
          <p:cNvSpPr/>
          <p:nvPr/>
        </p:nvSpPr>
        <p:spPr>
          <a:xfrm>
            <a:off x="8316650" y="4526750"/>
            <a:ext cx="827352" cy="616753"/>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160" name="Google Shape;160;p28"/>
          <p:cNvSpPr txBox="1"/>
          <p:nvPr/>
        </p:nvSpPr>
        <p:spPr>
          <a:xfrm>
            <a:off x="590475" y="178363"/>
            <a:ext cx="42996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METRICS</a:t>
            </a:r>
            <a:endParaRPr sz="700"/>
          </a:p>
        </p:txBody>
      </p:sp>
      <p:sp>
        <p:nvSpPr>
          <p:cNvPr id="161" name="Google Shape;161;p28"/>
          <p:cNvSpPr txBox="1"/>
          <p:nvPr/>
        </p:nvSpPr>
        <p:spPr>
          <a:xfrm>
            <a:off x="495300" y="853811"/>
            <a:ext cx="4572000" cy="153900"/>
          </a:xfrm>
          <a:prstGeom prst="rect">
            <a:avLst/>
          </a:prstGeom>
          <a:noFill/>
          <a:ln>
            <a:noFill/>
          </a:ln>
        </p:spPr>
        <p:txBody>
          <a:bodyPr anchorCtr="0" anchor="t" bIns="22850" lIns="45725" spcFirstLastPara="1" rIns="45725" wrap="square" tIns="22850">
            <a:spAutoFit/>
          </a:bodyPr>
          <a:lstStyle/>
          <a:p>
            <a:pPr indent="0" lvl="0" marL="0" marR="0" rtl="0" algn="l">
              <a:lnSpc>
                <a:spcPct val="197777"/>
              </a:lnSpc>
              <a:spcBef>
                <a:spcPts val="0"/>
              </a:spcBef>
              <a:spcAft>
                <a:spcPts val="0"/>
              </a:spcAft>
              <a:buNone/>
            </a:pPr>
            <a:r>
              <a:t/>
            </a:r>
            <a:endParaRPr sz="700"/>
          </a:p>
        </p:txBody>
      </p:sp>
      <p:graphicFrame>
        <p:nvGraphicFramePr>
          <p:cNvPr id="162" name="Google Shape;162;p28"/>
          <p:cNvGraphicFramePr/>
          <p:nvPr/>
        </p:nvGraphicFramePr>
        <p:xfrm>
          <a:off x="590478" y="704779"/>
          <a:ext cx="3000000" cy="3000000"/>
        </p:xfrm>
        <a:graphic>
          <a:graphicData uri="http://schemas.openxmlformats.org/drawingml/2006/table">
            <a:tbl>
              <a:tblPr>
                <a:noFill/>
                <a:tableStyleId>{6853AD1C-A627-493F-8DAA-424ED81F5367}</a:tableStyleId>
              </a:tblPr>
              <a:tblGrid>
                <a:gridCol w="1260350"/>
                <a:gridCol w="1430175"/>
                <a:gridCol w="2734225"/>
                <a:gridCol w="2538275"/>
              </a:tblGrid>
              <a:tr h="207750">
                <a:tc>
                  <a:txBody>
                    <a:bodyPr/>
                    <a:lstStyle/>
                    <a:p>
                      <a:pPr indent="0" lvl="0" marL="0" marR="0" rtl="0" algn="l">
                        <a:spcBef>
                          <a:spcPts val="0"/>
                        </a:spcBef>
                        <a:spcAft>
                          <a:spcPts val="0"/>
                        </a:spcAft>
                        <a:buNone/>
                      </a:pPr>
                      <a:r>
                        <a:rPr b="1" lang="en" sz="800">
                          <a:solidFill>
                            <a:srgbClr val="2F1800"/>
                          </a:solidFill>
                        </a:rPr>
                        <a:t>Problem Statement</a:t>
                      </a:r>
                      <a:endParaRPr b="1" sz="800">
                        <a:solidFill>
                          <a:srgbClr val="2F1800"/>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b="1" lang="en" sz="800">
                          <a:solidFill>
                            <a:srgbClr val="2F1800"/>
                          </a:solidFill>
                        </a:rPr>
                        <a:t>Metrics</a:t>
                      </a:r>
                      <a:endParaRPr b="1" sz="8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b="1" lang="en" sz="800">
                          <a:solidFill>
                            <a:srgbClr val="2F1800"/>
                          </a:solidFill>
                        </a:rPr>
                        <a:t>Purpose</a:t>
                      </a:r>
                      <a:endParaRPr b="1" sz="8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b="1" lang="en" sz="800">
                          <a:solidFill>
                            <a:srgbClr val="2F1800"/>
                          </a:solidFill>
                        </a:rPr>
                        <a:t>Formula</a:t>
                      </a:r>
                      <a:endParaRPr b="1" sz="8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r>
              <a:tr h="441025">
                <a:tc rowSpan="6">
                  <a:txBody>
                    <a:bodyPr/>
                    <a:lstStyle/>
                    <a:p>
                      <a:pPr indent="0" lvl="0" marL="0" rtl="0" algn="l">
                        <a:lnSpc>
                          <a:spcPct val="115000"/>
                        </a:lnSpc>
                        <a:spcBef>
                          <a:spcPts val="0"/>
                        </a:spcBef>
                        <a:spcAft>
                          <a:spcPts val="0"/>
                        </a:spcAft>
                        <a:buNone/>
                      </a:pPr>
                      <a:r>
                        <a:rPr lang="en" sz="800">
                          <a:solidFill>
                            <a:schemeClr val="dk1"/>
                          </a:solidFill>
                        </a:rPr>
                        <a:t>To indentify which campaign scenario </a:t>
                      </a:r>
                      <a:r>
                        <a:rPr b="1" lang="en" sz="800">
                          <a:solidFill>
                            <a:schemeClr val="dk1"/>
                          </a:solidFill>
                        </a:rPr>
                        <a:t>generates the highest revenue</a:t>
                      </a:r>
                      <a:r>
                        <a:rPr lang="en" sz="800">
                          <a:solidFill>
                            <a:schemeClr val="dk1"/>
                          </a:solidFill>
                        </a:rPr>
                        <a:t> while </a:t>
                      </a:r>
                      <a:r>
                        <a:rPr b="1" lang="en" sz="800">
                          <a:solidFill>
                            <a:schemeClr val="dk1"/>
                          </a:solidFill>
                        </a:rPr>
                        <a:t>minimizing the campaign budget</a:t>
                      </a:r>
                      <a:r>
                        <a:rPr lang="en" sz="800">
                          <a:solidFill>
                            <a:schemeClr val="dk1"/>
                          </a:solidFill>
                        </a:rPr>
                        <a:t>.</a:t>
                      </a:r>
                      <a:endParaRPr sz="800">
                        <a:solidFill>
                          <a:schemeClr val="dk1"/>
                        </a:solidFill>
                      </a:endParaRPr>
                    </a:p>
                    <a:p>
                      <a:pPr indent="0" lvl="0" marL="0" rtl="0" algn="l">
                        <a:spcBef>
                          <a:spcPts val="0"/>
                        </a:spcBef>
                        <a:spcAft>
                          <a:spcPts val="0"/>
                        </a:spcAft>
                        <a:buNone/>
                      </a:pPr>
                      <a:r>
                        <a:t/>
                      </a:r>
                      <a:endParaRPr b="1" sz="1000">
                        <a:solidFill>
                          <a:srgbClr val="2F1800"/>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b="1" lang="en" sz="800">
                          <a:solidFill>
                            <a:srgbClr val="2F1800"/>
                          </a:solidFill>
                        </a:rPr>
                        <a:t>Total Revenue per campaign</a:t>
                      </a:r>
                      <a:endParaRPr sz="8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800">
                          <a:solidFill>
                            <a:schemeClr val="dk1"/>
                          </a:solidFill>
                        </a:rPr>
                        <a:t>To determine which of the three previous campaign strategies (</a:t>
                      </a:r>
                      <a:r>
                        <a:rPr b="1" lang="en" sz="800">
                          <a:solidFill>
                            <a:schemeClr val="dk1"/>
                          </a:solidFill>
                        </a:rPr>
                        <a:t>10/10, 11/11, or 12/12</a:t>
                      </a:r>
                      <a:r>
                        <a:rPr lang="en" sz="800">
                          <a:solidFill>
                            <a:schemeClr val="dk1"/>
                          </a:solidFill>
                        </a:rPr>
                        <a:t>) generates the </a:t>
                      </a:r>
                      <a:r>
                        <a:rPr b="1" lang="en" sz="800">
                          <a:solidFill>
                            <a:schemeClr val="dk1"/>
                          </a:solidFill>
                        </a:rPr>
                        <a:t>highest revenue</a:t>
                      </a:r>
                      <a:endParaRPr b="0" sz="8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lang="en" sz="800">
                          <a:solidFill>
                            <a:srgbClr val="2F1800"/>
                          </a:solidFill>
                        </a:rPr>
                        <a:t>Total Revenue per campaign = </a:t>
                      </a:r>
                      <a:r>
                        <a:rPr lang="en" sz="800">
                          <a:solidFill>
                            <a:schemeClr val="dk1"/>
                          </a:solidFill>
                          <a:highlight>
                            <a:srgbClr val="FFFFFF"/>
                          </a:highlight>
                        </a:rPr>
                        <a:t>∑Total Revenue (grouped by Campaign)</a:t>
                      </a:r>
                      <a:endParaRPr sz="8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4375">
                <a:tc vMerge="1"/>
                <a:tc>
                  <a:txBody>
                    <a:bodyPr/>
                    <a:lstStyle/>
                    <a:p>
                      <a:pPr indent="0" lvl="0" marL="0" marR="0" rtl="0" algn="l">
                        <a:spcBef>
                          <a:spcPts val="0"/>
                        </a:spcBef>
                        <a:spcAft>
                          <a:spcPts val="0"/>
                        </a:spcAft>
                        <a:buNone/>
                      </a:pPr>
                      <a:r>
                        <a:rPr b="1" lang="en" sz="800">
                          <a:solidFill>
                            <a:schemeClr val="dk1"/>
                          </a:solidFill>
                        </a:rPr>
                        <a:t>Average Revenue per Campaign</a:t>
                      </a:r>
                      <a:endParaRPr sz="8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800">
                          <a:solidFill>
                            <a:schemeClr val="dk1"/>
                          </a:solidFill>
                        </a:rPr>
                        <a:t>To evaluate the </a:t>
                      </a:r>
                      <a:r>
                        <a:rPr b="1" lang="en" sz="800">
                          <a:solidFill>
                            <a:schemeClr val="dk1"/>
                          </a:solidFill>
                        </a:rPr>
                        <a:t>profitability and effectiveness</a:t>
                      </a:r>
                      <a:r>
                        <a:rPr lang="en" sz="800">
                          <a:solidFill>
                            <a:schemeClr val="dk1"/>
                          </a:solidFill>
                        </a:rPr>
                        <a:t> of each campaign </a:t>
                      </a:r>
                      <a:endParaRPr b="0" sz="8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lang="en" sz="800">
                          <a:solidFill>
                            <a:srgbClr val="2F1800"/>
                          </a:solidFill>
                        </a:rPr>
                        <a:t>Average Revenue per Campaign = Total Transactions per Campaign / Total Revenue per Campaign​</a:t>
                      </a:r>
                      <a:endParaRPr sz="8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24375">
                <a:tc vMerge="1"/>
                <a:tc>
                  <a:txBody>
                    <a:bodyPr/>
                    <a:lstStyle/>
                    <a:p>
                      <a:pPr indent="0" lvl="0" marL="0" marR="0" rtl="0" algn="l">
                        <a:spcBef>
                          <a:spcPts val="0"/>
                        </a:spcBef>
                        <a:spcAft>
                          <a:spcPts val="0"/>
                        </a:spcAft>
                        <a:buNone/>
                      </a:pPr>
                      <a:r>
                        <a:rPr b="1" lang="en" sz="800">
                          <a:solidFill>
                            <a:srgbClr val="2F1800"/>
                          </a:solidFill>
                        </a:rPr>
                        <a:t>Total Discount Given per Campaign</a:t>
                      </a:r>
                      <a:endParaRPr sz="8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800">
                          <a:solidFill>
                            <a:schemeClr val="dk1"/>
                          </a:solidFill>
                        </a:rPr>
                        <a:t>To analyze the </a:t>
                      </a:r>
                      <a:r>
                        <a:rPr b="1" lang="en" sz="800">
                          <a:solidFill>
                            <a:schemeClr val="dk1"/>
                          </a:solidFill>
                        </a:rPr>
                        <a:t>cost-effectiveness</a:t>
                      </a:r>
                      <a:r>
                        <a:rPr lang="en" sz="800">
                          <a:solidFill>
                            <a:schemeClr val="dk1"/>
                          </a:solidFill>
                        </a:rPr>
                        <a:t> of each campaign</a:t>
                      </a:r>
                      <a:endParaRPr b="0" sz="8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lang="en" sz="800">
                          <a:solidFill>
                            <a:srgbClr val="2F1800"/>
                          </a:solidFill>
                        </a:rPr>
                        <a:t>Total Discount per Campaign = ∑Discount (grouped by Campaign)</a:t>
                      </a:r>
                      <a:endParaRPr sz="800"/>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1025">
                <a:tc vMerge="1"/>
                <a:tc>
                  <a:txBody>
                    <a:bodyPr/>
                    <a:lstStyle/>
                    <a:p>
                      <a:pPr indent="0" lvl="0" marL="0" marR="0" rtl="0" algn="l">
                        <a:spcBef>
                          <a:spcPts val="0"/>
                        </a:spcBef>
                        <a:spcAft>
                          <a:spcPts val="0"/>
                        </a:spcAft>
                        <a:buNone/>
                      </a:pPr>
                      <a:r>
                        <a:rPr b="1" lang="en" sz="800">
                          <a:solidFill>
                            <a:srgbClr val="2F1800"/>
                          </a:solidFill>
                        </a:rPr>
                        <a:t>Average Discount Given per Campaign</a:t>
                      </a:r>
                      <a:endParaRPr sz="8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800">
                          <a:solidFill>
                            <a:schemeClr val="dk1"/>
                          </a:solidFill>
                        </a:rPr>
                        <a:t>To analyze the </a:t>
                      </a:r>
                      <a:r>
                        <a:rPr b="1" lang="en" sz="800">
                          <a:solidFill>
                            <a:schemeClr val="dk1"/>
                          </a:solidFill>
                        </a:rPr>
                        <a:t>effectiveness of discounts</a:t>
                      </a:r>
                      <a:r>
                        <a:rPr lang="en" sz="800">
                          <a:solidFill>
                            <a:schemeClr val="dk1"/>
                          </a:solidFill>
                        </a:rPr>
                        <a:t> of each campaign</a:t>
                      </a:r>
                      <a:endParaRPr sz="800">
                        <a:solidFill>
                          <a:srgbClr val="2F1800"/>
                        </a:solidFill>
                      </a:endParaRPr>
                    </a:p>
                    <a:p>
                      <a:pPr indent="0" lvl="0" marL="0" marR="0" rtl="0" algn="l">
                        <a:spcBef>
                          <a:spcPts val="0"/>
                        </a:spcBef>
                        <a:spcAft>
                          <a:spcPts val="0"/>
                        </a:spcAft>
                        <a:buNone/>
                      </a:pPr>
                      <a:r>
                        <a:t/>
                      </a:r>
                      <a:endParaRPr sz="800">
                        <a:solidFill>
                          <a:schemeClr val="dk1"/>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marR="0" rtl="0" algn="l">
                        <a:spcBef>
                          <a:spcPts val="0"/>
                        </a:spcBef>
                        <a:spcAft>
                          <a:spcPts val="0"/>
                        </a:spcAft>
                        <a:buNone/>
                      </a:pPr>
                      <a:r>
                        <a:rPr lang="en" sz="800">
                          <a:solidFill>
                            <a:srgbClr val="2F1800"/>
                          </a:solidFill>
                        </a:rPr>
                        <a:t>Average Discount per Campaign = ∑Total Transactions per Campaign / ∑Total Discount per Campaign​</a:t>
                      </a:r>
                      <a:endParaRPr sz="8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6000">
                <a:tc vMerge="1"/>
                <a:tc>
                  <a:txBody>
                    <a:bodyPr/>
                    <a:lstStyle/>
                    <a:p>
                      <a:pPr indent="0" lvl="0" marL="0" marR="0" rtl="0" algn="l">
                        <a:spcBef>
                          <a:spcPts val="0"/>
                        </a:spcBef>
                        <a:spcAft>
                          <a:spcPts val="0"/>
                        </a:spcAft>
                        <a:buNone/>
                      </a:pPr>
                      <a:r>
                        <a:rPr b="1" lang="en" sz="800">
                          <a:solidFill>
                            <a:srgbClr val="2F1800"/>
                          </a:solidFill>
                        </a:rPr>
                        <a:t>ROI per Campaign</a:t>
                      </a:r>
                      <a:endParaRPr sz="8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800">
                          <a:solidFill>
                            <a:schemeClr val="dk1"/>
                          </a:solidFill>
                        </a:rPr>
                        <a:t>To evaluate the </a:t>
                      </a:r>
                      <a:r>
                        <a:rPr b="1" lang="en" sz="800">
                          <a:solidFill>
                            <a:schemeClr val="dk1"/>
                          </a:solidFill>
                        </a:rPr>
                        <a:t>profitability and effectiveness</a:t>
                      </a:r>
                      <a:r>
                        <a:rPr lang="en" sz="800">
                          <a:solidFill>
                            <a:schemeClr val="dk1"/>
                          </a:solidFill>
                        </a:rPr>
                        <a:t> of each campaign by analyzing its ROI</a:t>
                      </a:r>
                      <a:endParaRPr b="0" sz="800" u="none" cap="none" strike="noStrike">
                        <a:solidFill>
                          <a:srgbClr val="2F1800"/>
                        </a:solidFill>
                        <a:latin typeface="Arial"/>
                        <a:ea typeface="Arial"/>
                        <a:cs typeface="Arial"/>
                        <a:sym typeface="Aria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SzPts val="1100"/>
                        <a:buNone/>
                      </a:pPr>
                      <a:r>
                        <a:rPr lang="en" sz="800">
                          <a:solidFill>
                            <a:schemeClr val="dk1"/>
                          </a:solidFill>
                        </a:rPr>
                        <a:t>ROI =((Total Revenue -Total Campaign Budget) / Total Campaign Budget ​×100%</a:t>
                      </a:r>
                      <a:endParaRPr sz="800">
                        <a:solidFill>
                          <a:schemeClr val="dk1"/>
                        </a:solidFill>
                      </a:endParaRPr>
                    </a:p>
                    <a:p>
                      <a:pPr indent="0" lvl="0" marL="0" marR="0" rtl="0" algn="l">
                        <a:spcBef>
                          <a:spcPts val="0"/>
                        </a:spcBef>
                        <a:spcAft>
                          <a:spcPts val="0"/>
                        </a:spcAft>
                        <a:buNone/>
                      </a:pPr>
                      <a:r>
                        <a:t/>
                      </a:r>
                      <a:endParaRPr sz="800">
                        <a:solidFill>
                          <a:srgbClr val="2F1800"/>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1025">
                <a:tc vMerge="1"/>
                <a:tc>
                  <a:txBody>
                    <a:bodyPr/>
                    <a:lstStyle/>
                    <a:p>
                      <a:pPr indent="0" lvl="0" marL="0" marR="0" rtl="0" algn="l">
                        <a:spcBef>
                          <a:spcPts val="0"/>
                        </a:spcBef>
                        <a:spcAft>
                          <a:spcPts val="0"/>
                        </a:spcAft>
                        <a:buNone/>
                      </a:pPr>
                      <a:r>
                        <a:rPr b="1" lang="en" sz="800">
                          <a:solidFill>
                            <a:srgbClr val="2F1800"/>
                          </a:solidFill>
                        </a:rPr>
                        <a:t>Discount-to-Revenue Ratio per Campaign</a:t>
                      </a:r>
                      <a:endParaRPr b="1" sz="800">
                        <a:solidFill>
                          <a:srgbClr val="2F1800"/>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800">
                          <a:solidFill>
                            <a:schemeClr val="dk1"/>
                          </a:solidFill>
                        </a:rPr>
                        <a:t>To Determines how much discount spending contributes to revenue generation, helping to assess cost-effectiveness.</a:t>
                      </a:r>
                      <a:endParaRPr sz="800">
                        <a:solidFill>
                          <a:schemeClr val="dk1"/>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solidFill>
                            <a:schemeClr val="dk1"/>
                          </a:solidFill>
                        </a:rPr>
                        <a:t>Discount-to-Revenue Ratio= (Total Revenue/Total Discount Given​) ×100%</a:t>
                      </a:r>
                      <a:endParaRPr sz="800">
                        <a:solidFill>
                          <a:schemeClr val="dk1"/>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41025">
                <a:tc rowSpan="3">
                  <a:txBody>
                    <a:bodyPr/>
                    <a:lstStyle/>
                    <a:p>
                      <a:pPr indent="0" lvl="0" marL="0" rtl="0" algn="l">
                        <a:lnSpc>
                          <a:spcPct val="115000"/>
                        </a:lnSpc>
                        <a:spcBef>
                          <a:spcPts val="0"/>
                        </a:spcBef>
                        <a:spcAft>
                          <a:spcPts val="0"/>
                        </a:spcAft>
                        <a:buNone/>
                      </a:pPr>
                      <a:r>
                        <a:rPr lang="en" sz="800">
                          <a:solidFill>
                            <a:schemeClr val="dk1"/>
                          </a:solidFill>
                        </a:rPr>
                        <a:t>To identify the </a:t>
                      </a:r>
                      <a:r>
                        <a:rPr b="1" lang="en" sz="800">
                          <a:solidFill>
                            <a:schemeClr val="dk1"/>
                          </a:solidFill>
                        </a:rPr>
                        <a:t>product category that generates the highest transactions and revenue</a:t>
                      </a:r>
                      <a:r>
                        <a:rPr lang="en" sz="800">
                          <a:solidFill>
                            <a:schemeClr val="dk1"/>
                          </a:solidFill>
                        </a:rPr>
                        <a:t> while utilizing the lowest discount budget for each campaign.</a:t>
                      </a:r>
                      <a:endParaRPr sz="800">
                        <a:solidFill>
                          <a:schemeClr val="dk1"/>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b="1" lang="en" sz="800">
                          <a:solidFill>
                            <a:srgbClr val="2F1800"/>
                          </a:solidFill>
                        </a:rPr>
                        <a:t>Total Transactions per Product Category (per Campaign)</a:t>
                      </a:r>
                      <a:endParaRPr b="1" sz="800">
                        <a:solidFill>
                          <a:srgbClr val="2F1800"/>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800">
                          <a:solidFill>
                            <a:schemeClr val="dk1"/>
                          </a:solidFill>
                        </a:rPr>
                        <a:t>To Determines which product category has the highest number of transactions in each campaign.</a:t>
                      </a:r>
                      <a:endParaRPr sz="800">
                        <a:solidFill>
                          <a:schemeClr val="dk1"/>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solidFill>
                            <a:schemeClr val="dk1"/>
                          </a:solidFill>
                        </a:rPr>
                        <a:t>Transactions per Category=∑(Transaction Count by Category per Campaign)</a:t>
                      </a:r>
                      <a:endParaRPr sz="800">
                        <a:solidFill>
                          <a:schemeClr val="dk1"/>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341875">
                <a:tc vMerge="1"/>
                <a:tc>
                  <a:txBody>
                    <a:bodyPr/>
                    <a:lstStyle/>
                    <a:p>
                      <a:pPr indent="0" lvl="0" marL="0" marR="0" rtl="0" algn="l">
                        <a:spcBef>
                          <a:spcPts val="0"/>
                        </a:spcBef>
                        <a:spcAft>
                          <a:spcPts val="0"/>
                        </a:spcAft>
                        <a:buNone/>
                      </a:pPr>
                      <a:r>
                        <a:rPr b="1" lang="en" sz="800">
                          <a:solidFill>
                            <a:srgbClr val="2F1800"/>
                          </a:solidFill>
                        </a:rPr>
                        <a:t>Total Revenue per Product Category (per Campaign)</a:t>
                      </a:r>
                      <a:endParaRPr b="1" sz="800">
                        <a:solidFill>
                          <a:srgbClr val="2F1800"/>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800">
                          <a:solidFill>
                            <a:schemeClr val="dk1"/>
                          </a:solidFill>
                        </a:rPr>
                        <a:t>To Identifies which product category contributes the most revenue within each campaign.</a:t>
                      </a:r>
                      <a:endParaRPr sz="800">
                        <a:solidFill>
                          <a:schemeClr val="dk1"/>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solidFill>
                            <a:schemeClr val="dk1"/>
                          </a:solidFill>
                        </a:rPr>
                        <a:t>Total Revenue per Category=∑(Price×QTY) by Category per Campaign</a:t>
                      </a:r>
                      <a:endParaRPr sz="800">
                        <a:solidFill>
                          <a:schemeClr val="dk1"/>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r h="471875">
                <a:tc vMerge="1"/>
                <a:tc>
                  <a:txBody>
                    <a:bodyPr/>
                    <a:lstStyle/>
                    <a:p>
                      <a:pPr indent="0" lvl="0" marL="0" marR="0" rtl="0" algn="l">
                        <a:spcBef>
                          <a:spcPts val="0"/>
                        </a:spcBef>
                        <a:spcAft>
                          <a:spcPts val="0"/>
                        </a:spcAft>
                        <a:buNone/>
                      </a:pPr>
                      <a:r>
                        <a:rPr b="1" lang="en" sz="800">
                          <a:solidFill>
                            <a:srgbClr val="2F1800"/>
                          </a:solidFill>
                        </a:rPr>
                        <a:t>Discount-to-Revenue Ratio per Product Category (per Campaign)</a:t>
                      </a:r>
                      <a:endParaRPr b="1" sz="800">
                        <a:solidFill>
                          <a:srgbClr val="2F1800"/>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ABF8E"/>
                    </a:solidFill>
                  </a:tcPr>
                </a:tc>
                <a:tc>
                  <a:txBody>
                    <a:bodyPr/>
                    <a:lstStyle/>
                    <a:p>
                      <a:pPr indent="0" lvl="0" marL="0" marR="0" rtl="0" algn="l">
                        <a:spcBef>
                          <a:spcPts val="0"/>
                        </a:spcBef>
                        <a:spcAft>
                          <a:spcPts val="0"/>
                        </a:spcAft>
                        <a:buNone/>
                      </a:pPr>
                      <a:r>
                        <a:rPr lang="en" sz="800">
                          <a:solidFill>
                            <a:schemeClr val="dk1"/>
                          </a:solidFill>
                        </a:rPr>
                        <a:t>To Evaluates how efficiently a product category converts discount spending into revenue, helping optimize future discount allocations.</a:t>
                      </a:r>
                      <a:endParaRPr sz="800">
                        <a:solidFill>
                          <a:schemeClr val="dk1"/>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lang="en" sz="800">
                          <a:solidFill>
                            <a:schemeClr val="dk1"/>
                          </a:solidFill>
                        </a:rPr>
                        <a:t>Discount-to-Revenue Ratio=(Total Revenue per Category/Total Discount Given per Category​)×100%</a:t>
                      </a:r>
                      <a:endParaRPr sz="800">
                        <a:solidFill>
                          <a:schemeClr val="dk1"/>
                        </a:solidFill>
                      </a:endParaRPr>
                    </a:p>
                  </a:txBody>
                  <a:tcPr marT="47625" marB="47625" marR="47625" marL="476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p:nvPr/>
        </p:nvSpPr>
        <p:spPr>
          <a:xfrm>
            <a:off x="7810500" y="4019550"/>
            <a:ext cx="1203421" cy="1033062"/>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sp>
        <p:nvSpPr>
          <p:cNvPr id="168" name="Google Shape;168;p29"/>
          <p:cNvSpPr txBox="1"/>
          <p:nvPr/>
        </p:nvSpPr>
        <p:spPr>
          <a:xfrm>
            <a:off x="419100" y="2722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Clean Up the Data (1/7)</a:t>
            </a:r>
            <a:endParaRPr sz="700"/>
          </a:p>
        </p:txBody>
      </p:sp>
      <p:sp>
        <p:nvSpPr>
          <p:cNvPr id="169" name="Google Shape;169;p29"/>
          <p:cNvSpPr txBox="1"/>
          <p:nvPr/>
        </p:nvSpPr>
        <p:spPr>
          <a:xfrm>
            <a:off x="419100" y="933475"/>
            <a:ext cx="8300700" cy="861900"/>
          </a:xfrm>
          <a:prstGeom prst="rect">
            <a:avLst/>
          </a:prstGeom>
          <a:noFill/>
          <a:ln>
            <a:noFill/>
          </a:ln>
        </p:spPr>
        <p:txBody>
          <a:bodyPr anchorCtr="0" anchor="t" bIns="0" lIns="0" spcFirstLastPara="1" rIns="0" wrap="square" tIns="0">
            <a:spAutoFit/>
          </a:bodyPr>
          <a:lstStyle/>
          <a:p>
            <a:pPr indent="-292100" lvl="0" marL="457200" rtl="0" algn="l">
              <a:lnSpc>
                <a:spcPct val="115000"/>
              </a:lnSpc>
              <a:spcBef>
                <a:spcPts val="1200"/>
              </a:spcBef>
              <a:spcAft>
                <a:spcPts val="0"/>
              </a:spcAft>
              <a:buClr>
                <a:schemeClr val="dk1"/>
              </a:buClr>
              <a:buSzPts val="1000"/>
              <a:buAutoNum type="arabicPeriod"/>
            </a:pPr>
            <a:r>
              <a:rPr lang="en" sz="1000">
                <a:solidFill>
                  <a:schemeClr val="dk1"/>
                </a:solidFill>
              </a:rPr>
              <a:t>Checking the rows and columns for missing values using </a:t>
            </a:r>
            <a:r>
              <a:rPr b="1" lang="en" sz="1000">
                <a:solidFill>
                  <a:schemeClr val="dk1"/>
                </a:solidFill>
              </a:rPr>
              <a:t>COUNTBLANK</a:t>
            </a:r>
            <a:r>
              <a:rPr lang="en" sz="1000">
                <a:solidFill>
                  <a:schemeClr val="dk1"/>
                </a:solidFill>
              </a:rPr>
              <a:t> revealed three rows, each containing one empty cell:</a:t>
            </a:r>
            <a:endParaRPr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b="1" lang="en" sz="1000">
                <a:solidFill>
                  <a:schemeClr val="dk1"/>
                </a:solidFill>
              </a:rPr>
              <a:t>User ID-147 → Price</a:t>
            </a:r>
            <a:endParaRPr b="1"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b="1" lang="en" sz="1000">
                <a:solidFill>
                  <a:schemeClr val="dk1"/>
                </a:solidFill>
              </a:rPr>
              <a:t>User ID-152 → Quantity (QTY)</a:t>
            </a:r>
            <a:endParaRPr b="1" sz="1000">
              <a:solidFill>
                <a:schemeClr val="dk1"/>
              </a:solidFill>
            </a:endParaRPr>
          </a:p>
          <a:p>
            <a:pPr indent="-292100" lvl="1" marL="914400" rtl="0" algn="l">
              <a:lnSpc>
                <a:spcPct val="115000"/>
              </a:lnSpc>
              <a:spcBef>
                <a:spcPts val="0"/>
              </a:spcBef>
              <a:spcAft>
                <a:spcPts val="0"/>
              </a:spcAft>
              <a:buClr>
                <a:schemeClr val="dk1"/>
              </a:buClr>
              <a:buSzPts val="1000"/>
              <a:buAutoNum type="alphaLcPeriod"/>
            </a:pPr>
            <a:r>
              <a:rPr b="1" lang="en" sz="1000">
                <a:solidFill>
                  <a:schemeClr val="dk1"/>
                </a:solidFill>
              </a:rPr>
              <a:t>User ID-177 → Discount</a:t>
            </a:r>
            <a:endParaRPr b="1" sz="1000">
              <a:solidFill>
                <a:schemeClr val="dk1"/>
              </a:solidFill>
            </a:endParaRPr>
          </a:p>
          <a:p>
            <a:pPr indent="457200" lvl="0" marL="0" rtl="0" algn="l">
              <a:lnSpc>
                <a:spcPct val="115000"/>
              </a:lnSpc>
              <a:spcBef>
                <a:spcPts val="0"/>
              </a:spcBef>
              <a:spcAft>
                <a:spcPts val="1200"/>
              </a:spcAft>
              <a:buNone/>
            </a:pPr>
            <a:r>
              <a:rPr lang="en" sz="1000">
                <a:solidFill>
                  <a:schemeClr val="dk1"/>
                </a:solidFill>
              </a:rPr>
              <a:t>Since the missing values in these variables can still be reasonably estimated, we decided to </a:t>
            </a:r>
            <a:r>
              <a:rPr b="1" lang="en" sz="1000">
                <a:solidFill>
                  <a:schemeClr val="dk1"/>
                </a:solidFill>
              </a:rPr>
              <a:t>impute the missing data</a:t>
            </a:r>
            <a:r>
              <a:rPr lang="en" sz="1000">
                <a:solidFill>
                  <a:schemeClr val="dk1"/>
                </a:solidFill>
              </a:rPr>
              <a:t> for these three cells.</a:t>
            </a:r>
            <a:endParaRPr b="1" sz="1000">
              <a:solidFill>
                <a:srgbClr val="2F1800"/>
              </a:solidFill>
            </a:endParaRPr>
          </a:p>
        </p:txBody>
      </p:sp>
      <p:pic>
        <p:nvPicPr>
          <p:cNvPr id="170" name="Google Shape;170;p29"/>
          <p:cNvPicPr preferRelativeResize="0"/>
          <p:nvPr/>
        </p:nvPicPr>
        <p:blipFill>
          <a:blip r:embed="rId4">
            <a:alphaModFix/>
          </a:blip>
          <a:stretch>
            <a:fillRect/>
          </a:stretch>
        </p:blipFill>
        <p:spPr>
          <a:xfrm>
            <a:off x="623725" y="2485699"/>
            <a:ext cx="7762202" cy="553350"/>
          </a:xfrm>
          <a:prstGeom prst="rect">
            <a:avLst/>
          </a:prstGeom>
          <a:noFill/>
          <a:ln>
            <a:noFill/>
          </a:ln>
        </p:spPr>
      </p:pic>
      <p:sp>
        <p:nvSpPr>
          <p:cNvPr id="171" name="Google Shape;171;p29"/>
          <p:cNvSpPr txBox="1"/>
          <p:nvPr/>
        </p:nvSpPr>
        <p:spPr>
          <a:xfrm>
            <a:off x="623725" y="2128875"/>
            <a:ext cx="4342200" cy="138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1200"/>
              </a:spcAft>
              <a:buNone/>
            </a:pPr>
            <a:r>
              <a:rPr b="1" lang="en" sz="900">
                <a:solidFill>
                  <a:srgbClr val="2F1800"/>
                </a:solidFill>
              </a:rPr>
              <a:t>Before</a:t>
            </a:r>
            <a:endParaRPr b="1" sz="900">
              <a:solidFill>
                <a:srgbClr val="2F1800"/>
              </a:solidFill>
            </a:endParaRPr>
          </a:p>
        </p:txBody>
      </p:sp>
      <p:sp>
        <p:nvSpPr>
          <p:cNvPr id="172" name="Google Shape;172;p29"/>
          <p:cNvSpPr txBox="1"/>
          <p:nvPr/>
        </p:nvSpPr>
        <p:spPr>
          <a:xfrm>
            <a:off x="623725" y="3371250"/>
            <a:ext cx="4342200" cy="138600"/>
          </a:xfrm>
          <a:prstGeom prst="rect">
            <a:avLst/>
          </a:prstGeom>
          <a:noFill/>
          <a:ln>
            <a:noFill/>
          </a:ln>
        </p:spPr>
        <p:txBody>
          <a:bodyPr anchorCtr="0" anchor="t" bIns="0" lIns="0" spcFirstLastPara="1" rIns="0" wrap="square" tIns="0">
            <a:spAutoFit/>
          </a:bodyPr>
          <a:lstStyle/>
          <a:p>
            <a:pPr indent="0" lvl="0" marL="0" rtl="0" algn="l">
              <a:lnSpc>
                <a:spcPct val="115000"/>
              </a:lnSpc>
              <a:spcBef>
                <a:spcPts val="1200"/>
              </a:spcBef>
              <a:spcAft>
                <a:spcPts val="1200"/>
              </a:spcAft>
              <a:buNone/>
            </a:pPr>
            <a:r>
              <a:rPr b="1" lang="en" sz="900">
                <a:solidFill>
                  <a:srgbClr val="2F1800"/>
                </a:solidFill>
              </a:rPr>
              <a:t>After</a:t>
            </a:r>
            <a:endParaRPr b="1" sz="900">
              <a:solidFill>
                <a:srgbClr val="2F1800"/>
              </a:solidFill>
            </a:endParaRPr>
          </a:p>
        </p:txBody>
      </p:sp>
      <p:pic>
        <p:nvPicPr>
          <p:cNvPr id="173" name="Google Shape;173;p29"/>
          <p:cNvPicPr preferRelativeResize="0"/>
          <p:nvPr/>
        </p:nvPicPr>
        <p:blipFill>
          <a:blip r:embed="rId5">
            <a:alphaModFix/>
          </a:blip>
          <a:stretch>
            <a:fillRect/>
          </a:stretch>
        </p:blipFill>
        <p:spPr>
          <a:xfrm>
            <a:off x="623725" y="3646825"/>
            <a:ext cx="7762202" cy="541971"/>
          </a:xfrm>
          <a:prstGeom prst="rect">
            <a:avLst/>
          </a:prstGeom>
          <a:noFill/>
          <a:ln>
            <a:noFill/>
          </a:ln>
        </p:spPr>
      </p:pic>
      <p:sp>
        <p:nvSpPr>
          <p:cNvPr id="174" name="Google Shape;174;p29"/>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6"/>
              </a:rPr>
              <a:t>https://docs.google.com/spreadsheets/d/1eNbhNIBm-rKsRo5YPQBeqP2iWywkBj8JGB9tNWzQ5FE/edit?usp=sharing</a:t>
            </a:r>
            <a:endParaRPr sz="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0"/>
          <p:cNvSpPr txBox="1"/>
          <p:nvPr/>
        </p:nvSpPr>
        <p:spPr>
          <a:xfrm>
            <a:off x="419100" y="272221"/>
            <a:ext cx="5924700" cy="954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Clean Up the Data</a:t>
            </a:r>
            <a:r>
              <a:rPr b="1" lang="en" sz="3100">
                <a:solidFill>
                  <a:srgbClr val="2F1800"/>
                </a:solidFill>
                <a:latin typeface="Saira"/>
                <a:ea typeface="Saira"/>
                <a:cs typeface="Saira"/>
                <a:sym typeface="Saira"/>
              </a:rPr>
              <a:t> (2/7)</a:t>
            </a:r>
            <a:endParaRPr sz="700">
              <a:solidFill>
                <a:schemeClr val="dk1"/>
              </a:solidFill>
            </a:endParaRPr>
          </a:p>
          <a:p>
            <a:pPr indent="0" lvl="0" marL="0" marR="0" rtl="0" algn="l">
              <a:lnSpc>
                <a:spcPct val="100000"/>
              </a:lnSpc>
              <a:spcBef>
                <a:spcPts val="0"/>
              </a:spcBef>
              <a:spcAft>
                <a:spcPts val="0"/>
              </a:spcAft>
              <a:buNone/>
            </a:pPr>
            <a:r>
              <a:t/>
            </a:r>
            <a:endParaRPr b="1" sz="3100">
              <a:solidFill>
                <a:srgbClr val="2F1800"/>
              </a:solidFill>
              <a:latin typeface="Saira"/>
              <a:ea typeface="Saira"/>
              <a:cs typeface="Saira"/>
              <a:sym typeface="Saira"/>
            </a:endParaRPr>
          </a:p>
        </p:txBody>
      </p:sp>
      <p:sp>
        <p:nvSpPr>
          <p:cNvPr id="180" name="Google Shape;180;p30"/>
          <p:cNvSpPr txBox="1"/>
          <p:nvPr/>
        </p:nvSpPr>
        <p:spPr>
          <a:xfrm>
            <a:off x="421650" y="869975"/>
            <a:ext cx="8300700" cy="363900"/>
          </a:xfrm>
          <a:prstGeom prst="rect">
            <a:avLst/>
          </a:prstGeom>
          <a:noFill/>
          <a:ln>
            <a:noFill/>
          </a:ln>
        </p:spPr>
        <p:txBody>
          <a:bodyPr anchorCtr="0" anchor="t" bIns="0" lIns="0" spcFirstLastPara="1" rIns="0" wrap="square" tIns="0">
            <a:spAutoFit/>
          </a:bodyPr>
          <a:lstStyle/>
          <a:p>
            <a:pPr indent="-457200" lvl="0" marL="457200" rtl="0" algn="l">
              <a:lnSpc>
                <a:spcPct val="115000"/>
              </a:lnSpc>
              <a:spcBef>
                <a:spcPts val="0"/>
              </a:spcBef>
              <a:spcAft>
                <a:spcPts val="1200"/>
              </a:spcAft>
              <a:buNone/>
            </a:pPr>
            <a:r>
              <a:rPr lang="en" sz="1100">
                <a:solidFill>
                  <a:schemeClr val="dk1"/>
                </a:solidFill>
              </a:rPr>
              <a:t>2. 	Next, we removed duplicate data by clicking on the </a:t>
            </a:r>
            <a:r>
              <a:rPr b="1" lang="en" sz="1100">
                <a:solidFill>
                  <a:schemeClr val="dk1"/>
                </a:solidFill>
              </a:rPr>
              <a:t>Ribbon Menu → Data → Remove Duplicates</a:t>
            </a:r>
            <a:r>
              <a:rPr lang="en" sz="1100">
                <a:solidFill>
                  <a:schemeClr val="dk1"/>
                </a:solidFill>
              </a:rPr>
              <a:t>. This process identified </a:t>
            </a:r>
            <a:r>
              <a:rPr b="1" lang="en" sz="1100">
                <a:solidFill>
                  <a:schemeClr val="dk1"/>
                </a:solidFill>
              </a:rPr>
              <a:t>five duplicate rows</a:t>
            </a:r>
            <a:r>
              <a:rPr lang="en" sz="1100">
                <a:solidFill>
                  <a:schemeClr val="dk1"/>
                </a:solidFill>
              </a:rPr>
              <a:t>, reducing the total number of records from </a:t>
            </a:r>
            <a:r>
              <a:rPr b="1" lang="en" sz="1100">
                <a:solidFill>
                  <a:schemeClr val="dk1"/>
                </a:solidFill>
              </a:rPr>
              <a:t>10,159 to 10,154</a:t>
            </a:r>
            <a:r>
              <a:rPr lang="en" sz="1100">
                <a:solidFill>
                  <a:schemeClr val="dk1"/>
                </a:solidFill>
              </a:rPr>
              <a:t>.</a:t>
            </a:r>
            <a:endParaRPr b="1" sz="1000">
              <a:solidFill>
                <a:srgbClr val="2F1800"/>
              </a:solidFill>
            </a:endParaRPr>
          </a:p>
        </p:txBody>
      </p:sp>
      <p:pic>
        <p:nvPicPr>
          <p:cNvPr id="181" name="Google Shape;181;p30"/>
          <p:cNvPicPr preferRelativeResize="0"/>
          <p:nvPr/>
        </p:nvPicPr>
        <p:blipFill rotWithShape="1">
          <a:blip r:embed="rId3">
            <a:alphaModFix/>
          </a:blip>
          <a:srcRect b="1870" l="0" r="0" t="-1870"/>
          <a:stretch/>
        </p:blipFill>
        <p:spPr>
          <a:xfrm>
            <a:off x="1604200" y="1395900"/>
            <a:ext cx="5303926" cy="3027526"/>
          </a:xfrm>
          <a:prstGeom prst="rect">
            <a:avLst/>
          </a:prstGeom>
          <a:noFill/>
          <a:ln>
            <a:noFill/>
          </a:ln>
        </p:spPr>
      </p:pic>
      <p:sp>
        <p:nvSpPr>
          <p:cNvPr id="182" name="Google Shape;182;p30"/>
          <p:cNvSpPr/>
          <p:nvPr/>
        </p:nvSpPr>
        <p:spPr>
          <a:xfrm>
            <a:off x="7810500" y="4019550"/>
            <a:ext cx="1203421" cy="1033062"/>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4">
              <a:alphaModFix/>
            </a:blip>
            <a:stretch>
              <a:fillRect b="0" l="0" r="0" t="0"/>
            </a:stretch>
          </a:blipFill>
          <a:ln>
            <a:noFill/>
          </a:ln>
        </p:spPr>
      </p:sp>
      <p:sp>
        <p:nvSpPr>
          <p:cNvPr id="183" name="Google Shape;183;p30"/>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5"/>
              </a:rPr>
              <a:t>https://docs.google.com/spreadsheets/d/1eNbhNIBm-rKsRo5YPQBeqP2iWywkBj8JGB9tNWzQ5FE/edit?usp=sharing</a:t>
            </a:r>
            <a:endParaRPr sz="6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1"/>
          <p:cNvSpPr txBox="1"/>
          <p:nvPr/>
        </p:nvSpPr>
        <p:spPr>
          <a:xfrm>
            <a:off x="419100" y="2722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Clean Up the Data </a:t>
            </a:r>
            <a:r>
              <a:rPr b="1" lang="en" sz="3100">
                <a:solidFill>
                  <a:srgbClr val="2F1800"/>
                </a:solidFill>
                <a:latin typeface="Saira"/>
                <a:ea typeface="Saira"/>
                <a:cs typeface="Saira"/>
                <a:sym typeface="Saira"/>
              </a:rPr>
              <a:t> (3/7)</a:t>
            </a:r>
            <a:endParaRPr b="1" sz="3100">
              <a:solidFill>
                <a:srgbClr val="2F1800"/>
              </a:solidFill>
              <a:latin typeface="Saira"/>
              <a:ea typeface="Saira"/>
              <a:cs typeface="Saira"/>
              <a:sym typeface="Saira"/>
            </a:endParaRPr>
          </a:p>
        </p:txBody>
      </p:sp>
      <p:sp>
        <p:nvSpPr>
          <p:cNvPr id="189" name="Google Shape;189;p31"/>
          <p:cNvSpPr txBox="1"/>
          <p:nvPr/>
        </p:nvSpPr>
        <p:spPr>
          <a:xfrm>
            <a:off x="421650" y="869975"/>
            <a:ext cx="8300700" cy="558600"/>
          </a:xfrm>
          <a:prstGeom prst="rect">
            <a:avLst/>
          </a:prstGeom>
          <a:noFill/>
          <a:ln>
            <a:noFill/>
          </a:ln>
        </p:spPr>
        <p:txBody>
          <a:bodyPr anchorCtr="0" anchor="t" bIns="0" lIns="0" spcFirstLastPara="1" rIns="0" wrap="square" tIns="0">
            <a:spAutoFit/>
          </a:bodyPr>
          <a:lstStyle/>
          <a:p>
            <a:pPr indent="-457200" lvl="0" marL="457200" rtl="0" algn="l">
              <a:lnSpc>
                <a:spcPct val="115000"/>
              </a:lnSpc>
              <a:spcBef>
                <a:spcPts val="0"/>
              </a:spcBef>
              <a:spcAft>
                <a:spcPts val="1200"/>
              </a:spcAft>
              <a:buNone/>
            </a:pPr>
            <a:r>
              <a:rPr lang="en" sz="1100">
                <a:solidFill>
                  <a:schemeClr val="dk1"/>
                </a:solidFill>
              </a:rPr>
              <a:t>2. 	</a:t>
            </a:r>
            <a:r>
              <a:rPr lang="en" sz="1100">
                <a:solidFill>
                  <a:schemeClr val="dk1"/>
                </a:solidFill>
              </a:rPr>
              <a:t>Next, we adjusted the data types for columns that were not correctly formatted. Before manually inspecting each column, we used the </a:t>
            </a:r>
            <a:r>
              <a:rPr b="1" lang="en" sz="1100">
                <a:solidFill>
                  <a:schemeClr val="dk1"/>
                </a:solidFill>
              </a:rPr>
              <a:t>Ribbon Menu → Data → Cleanup Suggestions</a:t>
            </a:r>
            <a:r>
              <a:rPr lang="en" sz="1100">
                <a:solidFill>
                  <a:schemeClr val="dk1"/>
                </a:solidFill>
              </a:rPr>
              <a:t> tool, which identified nine columns requiring data type adjustments or else. </a:t>
            </a:r>
            <a:r>
              <a:rPr lang="en" sz="1100">
                <a:solidFill>
                  <a:schemeClr val="dk1"/>
                </a:solidFill>
              </a:rPr>
              <a:t>After further </a:t>
            </a:r>
            <a:r>
              <a:rPr b="1" lang="en" sz="1100">
                <a:solidFill>
                  <a:schemeClr val="dk1"/>
                </a:solidFill>
              </a:rPr>
              <a:t>manual inspection</a:t>
            </a:r>
            <a:r>
              <a:rPr lang="en" sz="1100">
                <a:solidFill>
                  <a:schemeClr val="dk1"/>
                </a:solidFill>
              </a:rPr>
              <a:t>, we applied the necessary changes to the following </a:t>
            </a:r>
            <a:r>
              <a:rPr b="1" lang="en" sz="1100">
                <a:solidFill>
                  <a:schemeClr val="dk1"/>
                </a:solidFill>
              </a:rPr>
              <a:t>seven columns</a:t>
            </a:r>
            <a:r>
              <a:rPr lang="en" sz="1100">
                <a:solidFill>
                  <a:schemeClr val="dk1"/>
                </a:solidFill>
              </a:rPr>
              <a:t>:</a:t>
            </a:r>
            <a:endParaRPr b="1" sz="1000">
              <a:solidFill>
                <a:srgbClr val="2F1800"/>
              </a:solidFill>
            </a:endParaRPr>
          </a:p>
        </p:txBody>
      </p:sp>
      <p:pic>
        <p:nvPicPr>
          <p:cNvPr id="190" name="Google Shape;190;p31"/>
          <p:cNvPicPr preferRelativeResize="0"/>
          <p:nvPr/>
        </p:nvPicPr>
        <p:blipFill>
          <a:blip r:embed="rId3">
            <a:alphaModFix/>
          </a:blip>
          <a:stretch>
            <a:fillRect/>
          </a:stretch>
        </p:blipFill>
        <p:spPr>
          <a:xfrm>
            <a:off x="1715300" y="1549025"/>
            <a:ext cx="6022098" cy="3199264"/>
          </a:xfrm>
          <a:prstGeom prst="rect">
            <a:avLst/>
          </a:prstGeom>
          <a:noFill/>
          <a:ln>
            <a:noFill/>
          </a:ln>
        </p:spPr>
      </p:pic>
      <p:sp>
        <p:nvSpPr>
          <p:cNvPr id="191" name="Google Shape;191;p31"/>
          <p:cNvSpPr/>
          <p:nvPr/>
        </p:nvSpPr>
        <p:spPr>
          <a:xfrm>
            <a:off x="7810500" y="4019550"/>
            <a:ext cx="1203421" cy="1033062"/>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4">
              <a:alphaModFix/>
            </a:blip>
            <a:stretch>
              <a:fillRect b="0" l="0" r="0" t="0"/>
            </a:stretch>
          </a:blipFill>
          <a:ln>
            <a:noFill/>
          </a:ln>
        </p:spPr>
      </p:sp>
      <p:sp>
        <p:nvSpPr>
          <p:cNvPr id="192" name="Google Shape;192;p31"/>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5"/>
              </a:rPr>
              <a:t>https://docs.google.com/spreadsheets/d/1eNbhNIBm-rKsRo5YPQBeqP2iWywkBj8JGB9tNWzQ5FE/edit?usp=sharing</a:t>
            </a:r>
            <a:endParaRPr sz="6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sp>
        <p:nvSpPr>
          <p:cNvPr id="197" name="Google Shape;197;p32"/>
          <p:cNvSpPr txBox="1"/>
          <p:nvPr/>
        </p:nvSpPr>
        <p:spPr>
          <a:xfrm>
            <a:off x="419100" y="2722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Clean Up the Data </a:t>
            </a:r>
            <a:r>
              <a:rPr b="1" lang="en" sz="3100">
                <a:solidFill>
                  <a:srgbClr val="2F1800"/>
                </a:solidFill>
                <a:latin typeface="Saira"/>
                <a:ea typeface="Saira"/>
                <a:cs typeface="Saira"/>
                <a:sym typeface="Saira"/>
              </a:rPr>
              <a:t> (4/7)</a:t>
            </a:r>
            <a:endParaRPr b="1" sz="3100">
              <a:solidFill>
                <a:srgbClr val="2F1800"/>
              </a:solidFill>
              <a:latin typeface="Saira"/>
              <a:ea typeface="Saira"/>
              <a:cs typeface="Saira"/>
              <a:sym typeface="Saira"/>
            </a:endParaRPr>
          </a:p>
        </p:txBody>
      </p:sp>
      <p:sp>
        <p:nvSpPr>
          <p:cNvPr id="198" name="Google Shape;198;p32"/>
          <p:cNvSpPr/>
          <p:nvPr/>
        </p:nvSpPr>
        <p:spPr>
          <a:xfrm>
            <a:off x="7810500" y="4019550"/>
            <a:ext cx="1203421" cy="1033062"/>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pic>
        <p:nvPicPr>
          <p:cNvPr id="199" name="Google Shape;199;p32"/>
          <p:cNvPicPr preferRelativeResize="0"/>
          <p:nvPr/>
        </p:nvPicPr>
        <p:blipFill>
          <a:blip r:embed="rId4">
            <a:alphaModFix/>
          </a:blip>
          <a:stretch>
            <a:fillRect/>
          </a:stretch>
        </p:blipFill>
        <p:spPr>
          <a:xfrm>
            <a:off x="1341350" y="1491800"/>
            <a:ext cx="5589125" cy="2573499"/>
          </a:xfrm>
          <a:prstGeom prst="rect">
            <a:avLst/>
          </a:prstGeom>
          <a:noFill/>
          <a:ln>
            <a:noFill/>
          </a:ln>
        </p:spPr>
      </p:pic>
      <p:sp>
        <p:nvSpPr>
          <p:cNvPr id="200" name="Google Shape;200;p32"/>
          <p:cNvSpPr txBox="1"/>
          <p:nvPr/>
        </p:nvSpPr>
        <p:spPr>
          <a:xfrm>
            <a:off x="2156630" y="4173000"/>
            <a:ext cx="4236300" cy="879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100">
                <a:solidFill>
                  <a:schemeClr val="dk1"/>
                </a:solidFill>
              </a:rPr>
              <a:t>Column: </a:t>
            </a:r>
            <a:r>
              <a:rPr b="1" lang="en" sz="1000"/>
              <a:t>Product ID,Customer ID (automatic -&gt; plain text ( karena bilangan hanya sebagai penanda dan tidak mengandung nilai))</a:t>
            </a:r>
            <a:endParaRPr b="1" sz="1000"/>
          </a:p>
          <a:p>
            <a:pPr indent="0" lvl="0" marL="0" rtl="0" algn="l">
              <a:lnSpc>
                <a:spcPct val="115000"/>
              </a:lnSpc>
              <a:spcBef>
                <a:spcPts val="1200"/>
              </a:spcBef>
              <a:spcAft>
                <a:spcPts val="1200"/>
              </a:spcAft>
              <a:buNone/>
            </a:pPr>
            <a:r>
              <a:t/>
            </a:r>
            <a:endParaRPr sz="1100">
              <a:solidFill>
                <a:schemeClr val="dk1"/>
              </a:solidFill>
            </a:endParaRPr>
          </a:p>
        </p:txBody>
      </p:sp>
      <p:sp>
        <p:nvSpPr>
          <p:cNvPr id="201" name="Google Shape;201;p32"/>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5"/>
              </a:rPr>
              <a:t>https://docs.google.com/spreadsheets/d/1eNbhNIBm-rKsRo5YPQBeqP2iWywkBj8JGB9tNWzQ5FE/edit?usp=sharing</a:t>
            </a:r>
            <a:endParaRPr sz="600"/>
          </a:p>
        </p:txBody>
      </p:sp>
      <p:sp>
        <p:nvSpPr>
          <p:cNvPr id="202" name="Google Shape;202;p32"/>
          <p:cNvSpPr txBox="1"/>
          <p:nvPr/>
        </p:nvSpPr>
        <p:spPr>
          <a:xfrm>
            <a:off x="421650" y="869975"/>
            <a:ext cx="8300700" cy="558600"/>
          </a:xfrm>
          <a:prstGeom prst="rect">
            <a:avLst/>
          </a:prstGeom>
          <a:noFill/>
          <a:ln>
            <a:noFill/>
          </a:ln>
        </p:spPr>
        <p:txBody>
          <a:bodyPr anchorCtr="0" anchor="t" bIns="0" lIns="0" spcFirstLastPara="1" rIns="0" wrap="square" tIns="0">
            <a:spAutoFit/>
          </a:bodyPr>
          <a:lstStyle/>
          <a:p>
            <a:pPr indent="-457200" lvl="0" marL="457200" rtl="0" algn="l">
              <a:lnSpc>
                <a:spcPct val="115000"/>
              </a:lnSpc>
              <a:spcBef>
                <a:spcPts val="0"/>
              </a:spcBef>
              <a:spcAft>
                <a:spcPts val="1200"/>
              </a:spcAft>
              <a:buNone/>
            </a:pPr>
            <a:r>
              <a:rPr lang="en" sz="1100">
                <a:solidFill>
                  <a:schemeClr val="dk1"/>
                </a:solidFill>
              </a:rPr>
              <a:t>2. 	Next, we adjusted the data types for columns that were not correctly formatted. Before manually inspecting each column, we used the </a:t>
            </a:r>
            <a:r>
              <a:rPr b="1" lang="en" sz="1100">
                <a:solidFill>
                  <a:schemeClr val="dk1"/>
                </a:solidFill>
              </a:rPr>
              <a:t>Ribbon Menu → Data → Cleanup Suggestions</a:t>
            </a:r>
            <a:r>
              <a:rPr lang="en" sz="1100">
                <a:solidFill>
                  <a:schemeClr val="dk1"/>
                </a:solidFill>
              </a:rPr>
              <a:t> tool, which identified nine columns requiring data type adjustments or else. After further </a:t>
            </a:r>
            <a:r>
              <a:rPr b="1" lang="en" sz="1100">
                <a:solidFill>
                  <a:schemeClr val="dk1"/>
                </a:solidFill>
              </a:rPr>
              <a:t>manual inspection</a:t>
            </a:r>
            <a:r>
              <a:rPr lang="en" sz="1100">
                <a:solidFill>
                  <a:schemeClr val="dk1"/>
                </a:solidFill>
              </a:rPr>
              <a:t>, we applied the necessary changes to the following </a:t>
            </a:r>
            <a:r>
              <a:rPr b="1" lang="en" sz="1100">
                <a:solidFill>
                  <a:schemeClr val="dk1"/>
                </a:solidFill>
              </a:rPr>
              <a:t>seven columns</a:t>
            </a:r>
            <a:r>
              <a:rPr lang="en" sz="1100">
                <a:solidFill>
                  <a:schemeClr val="dk1"/>
                </a:solidFill>
              </a:rPr>
              <a:t>:</a:t>
            </a:r>
            <a:endParaRPr b="1" sz="1000">
              <a:solidFill>
                <a:srgbClr val="2F1800"/>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33"/>
          <p:cNvSpPr txBox="1"/>
          <p:nvPr/>
        </p:nvSpPr>
        <p:spPr>
          <a:xfrm>
            <a:off x="419100" y="272221"/>
            <a:ext cx="5924700" cy="4773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None/>
            </a:pPr>
            <a:r>
              <a:rPr b="1" lang="en" sz="3100">
                <a:solidFill>
                  <a:srgbClr val="2F1800"/>
                </a:solidFill>
                <a:latin typeface="Saira"/>
                <a:ea typeface="Saira"/>
                <a:cs typeface="Saira"/>
                <a:sym typeface="Saira"/>
              </a:rPr>
              <a:t>Clean Up the Data </a:t>
            </a:r>
            <a:r>
              <a:rPr b="1" lang="en" sz="3100">
                <a:solidFill>
                  <a:srgbClr val="2F1800"/>
                </a:solidFill>
                <a:latin typeface="Saira"/>
                <a:ea typeface="Saira"/>
                <a:cs typeface="Saira"/>
                <a:sym typeface="Saira"/>
              </a:rPr>
              <a:t> (5/7)</a:t>
            </a:r>
            <a:endParaRPr b="1" sz="3100">
              <a:solidFill>
                <a:srgbClr val="2F1800"/>
              </a:solidFill>
              <a:latin typeface="Saira"/>
              <a:ea typeface="Saira"/>
              <a:cs typeface="Saira"/>
              <a:sym typeface="Saira"/>
            </a:endParaRPr>
          </a:p>
        </p:txBody>
      </p:sp>
      <p:sp>
        <p:nvSpPr>
          <p:cNvPr id="208" name="Google Shape;208;p33"/>
          <p:cNvSpPr/>
          <p:nvPr/>
        </p:nvSpPr>
        <p:spPr>
          <a:xfrm>
            <a:off x="7810500" y="4019550"/>
            <a:ext cx="1203421" cy="1033062"/>
          </a:xfrm>
          <a:custGeom>
            <a:rect b="b" l="l" r="r" t="t"/>
            <a:pathLst>
              <a:path extrusionOk="0" h="6167533" w="7521382">
                <a:moveTo>
                  <a:pt x="0" y="0"/>
                </a:moveTo>
                <a:lnTo>
                  <a:pt x="7521382" y="0"/>
                </a:lnTo>
                <a:lnTo>
                  <a:pt x="7521382" y="6167533"/>
                </a:lnTo>
                <a:lnTo>
                  <a:pt x="0" y="6167533"/>
                </a:lnTo>
                <a:lnTo>
                  <a:pt x="0" y="0"/>
                </a:lnTo>
                <a:close/>
              </a:path>
            </a:pathLst>
          </a:custGeom>
          <a:blipFill rotWithShape="1">
            <a:blip r:embed="rId3">
              <a:alphaModFix/>
            </a:blip>
            <a:stretch>
              <a:fillRect b="0" l="0" r="0" t="0"/>
            </a:stretch>
          </a:blipFill>
          <a:ln>
            <a:noFill/>
          </a:ln>
        </p:spPr>
      </p:sp>
      <p:pic>
        <p:nvPicPr>
          <p:cNvPr id="209" name="Google Shape;209;p33"/>
          <p:cNvPicPr preferRelativeResize="0"/>
          <p:nvPr/>
        </p:nvPicPr>
        <p:blipFill>
          <a:blip r:embed="rId4">
            <a:alphaModFix/>
          </a:blip>
          <a:stretch>
            <a:fillRect/>
          </a:stretch>
        </p:blipFill>
        <p:spPr>
          <a:xfrm>
            <a:off x="1704150" y="1660699"/>
            <a:ext cx="5735700" cy="2641001"/>
          </a:xfrm>
          <a:prstGeom prst="rect">
            <a:avLst/>
          </a:prstGeom>
          <a:noFill/>
          <a:ln>
            <a:noFill/>
          </a:ln>
        </p:spPr>
      </p:pic>
      <p:sp>
        <p:nvSpPr>
          <p:cNvPr id="210" name="Google Shape;210;p33"/>
          <p:cNvSpPr txBox="1"/>
          <p:nvPr/>
        </p:nvSpPr>
        <p:spPr>
          <a:xfrm>
            <a:off x="2997068" y="4359075"/>
            <a:ext cx="4236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chemeClr val="dk1"/>
                </a:solidFill>
              </a:rPr>
              <a:t>Column: </a:t>
            </a:r>
            <a:r>
              <a:rPr b="1" lang="en" sz="1000"/>
              <a:t>Created At (undetected -&gt; date)</a:t>
            </a:r>
            <a:endParaRPr sz="1100">
              <a:solidFill>
                <a:schemeClr val="dk1"/>
              </a:solidFill>
            </a:endParaRPr>
          </a:p>
        </p:txBody>
      </p:sp>
      <p:sp>
        <p:nvSpPr>
          <p:cNvPr id="211" name="Google Shape;211;p33"/>
          <p:cNvSpPr txBox="1"/>
          <p:nvPr/>
        </p:nvSpPr>
        <p:spPr>
          <a:xfrm>
            <a:off x="0" y="4681800"/>
            <a:ext cx="3930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600"/>
              <a:t>Spreadsheet: </a:t>
            </a:r>
            <a:r>
              <a:rPr lang="en" sz="600" u="sng">
                <a:solidFill>
                  <a:schemeClr val="hlink"/>
                </a:solidFill>
                <a:hlinkClick r:id="rId5"/>
              </a:rPr>
              <a:t>https://docs.google.com/spreadsheets/d/1eNbhNIBm-rKsRo5YPQBeqP2iWywkBj8JGB9tNWzQ5FE/edit?usp=sharing</a:t>
            </a:r>
            <a:endParaRPr sz="600"/>
          </a:p>
        </p:txBody>
      </p:sp>
      <p:sp>
        <p:nvSpPr>
          <p:cNvPr id="212" name="Google Shape;212;p33"/>
          <p:cNvSpPr txBox="1"/>
          <p:nvPr/>
        </p:nvSpPr>
        <p:spPr>
          <a:xfrm>
            <a:off x="421650" y="869975"/>
            <a:ext cx="8300700" cy="558600"/>
          </a:xfrm>
          <a:prstGeom prst="rect">
            <a:avLst/>
          </a:prstGeom>
          <a:noFill/>
          <a:ln>
            <a:noFill/>
          </a:ln>
        </p:spPr>
        <p:txBody>
          <a:bodyPr anchorCtr="0" anchor="t" bIns="0" lIns="0" spcFirstLastPara="1" rIns="0" wrap="square" tIns="0">
            <a:spAutoFit/>
          </a:bodyPr>
          <a:lstStyle/>
          <a:p>
            <a:pPr indent="-457200" lvl="0" marL="457200" rtl="0" algn="l">
              <a:lnSpc>
                <a:spcPct val="115000"/>
              </a:lnSpc>
              <a:spcBef>
                <a:spcPts val="0"/>
              </a:spcBef>
              <a:spcAft>
                <a:spcPts val="1200"/>
              </a:spcAft>
              <a:buNone/>
            </a:pPr>
            <a:r>
              <a:rPr lang="en" sz="1100">
                <a:solidFill>
                  <a:schemeClr val="dk1"/>
                </a:solidFill>
              </a:rPr>
              <a:t>2. 	Next, we adjusted the data types for columns that were not correctly formatted. Before manually inspecting each column, we used the </a:t>
            </a:r>
            <a:r>
              <a:rPr b="1" lang="en" sz="1100">
                <a:solidFill>
                  <a:schemeClr val="dk1"/>
                </a:solidFill>
              </a:rPr>
              <a:t>Ribbon Menu → Data → Cleanup Suggestions</a:t>
            </a:r>
            <a:r>
              <a:rPr lang="en" sz="1100">
                <a:solidFill>
                  <a:schemeClr val="dk1"/>
                </a:solidFill>
              </a:rPr>
              <a:t> tool, which identified nine columns requiring data type adjustments or else. After further </a:t>
            </a:r>
            <a:r>
              <a:rPr b="1" lang="en" sz="1100">
                <a:solidFill>
                  <a:schemeClr val="dk1"/>
                </a:solidFill>
              </a:rPr>
              <a:t>manual inspection</a:t>
            </a:r>
            <a:r>
              <a:rPr lang="en" sz="1100">
                <a:solidFill>
                  <a:schemeClr val="dk1"/>
                </a:solidFill>
              </a:rPr>
              <a:t>, we applied the necessary changes to the following </a:t>
            </a:r>
            <a:r>
              <a:rPr b="1" lang="en" sz="1100">
                <a:solidFill>
                  <a:schemeClr val="dk1"/>
                </a:solidFill>
              </a:rPr>
              <a:t>seven columns</a:t>
            </a:r>
            <a:r>
              <a:rPr lang="en" sz="1100">
                <a:solidFill>
                  <a:schemeClr val="dk1"/>
                </a:solidFill>
              </a:rPr>
              <a:t>:</a:t>
            </a:r>
            <a:endParaRPr b="1" sz="1000">
              <a:solidFill>
                <a:srgbClr val="2F1800"/>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